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428" r:id="rId2"/>
    <p:sldId id="589" r:id="rId3"/>
    <p:sldId id="539" r:id="rId4"/>
    <p:sldId id="535" r:id="rId5"/>
    <p:sldId id="536" r:id="rId6"/>
    <p:sldId id="537" r:id="rId7"/>
    <p:sldId id="538" r:id="rId8"/>
    <p:sldId id="540" r:id="rId9"/>
    <p:sldId id="541" r:id="rId10"/>
    <p:sldId id="542" r:id="rId11"/>
    <p:sldId id="597" r:id="rId12"/>
    <p:sldId id="598" r:id="rId13"/>
    <p:sldId id="599" r:id="rId14"/>
    <p:sldId id="600" r:id="rId15"/>
    <p:sldId id="601" r:id="rId16"/>
    <p:sldId id="602" r:id="rId17"/>
    <p:sldId id="603" r:id="rId18"/>
    <p:sldId id="604" r:id="rId19"/>
    <p:sldId id="605" r:id="rId20"/>
    <p:sldId id="606" r:id="rId21"/>
    <p:sldId id="562" r:id="rId22"/>
    <p:sldId id="563" r:id="rId23"/>
    <p:sldId id="565" r:id="rId24"/>
    <p:sldId id="566" r:id="rId25"/>
    <p:sldId id="567" r:id="rId26"/>
    <p:sldId id="568" r:id="rId27"/>
    <p:sldId id="569" r:id="rId28"/>
    <p:sldId id="570" r:id="rId29"/>
    <p:sldId id="571" r:id="rId30"/>
    <p:sldId id="572" r:id="rId31"/>
    <p:sldId id="573" r:id="rId32"/>
    <p:sldId id="574" r:id="rId33"/>
    <p:sldId id="575" r:id="rId34"/>
    <p:sldId id="576" r:id="rId35"/>
    <p:sldId id="577" r:id="rId36"/>
    <p:sldId id="578" r:id="rId37"/>
    <p:sldId id="579" r:id="rId38"/>
    <p:sldId id="580" r:id="rId39"/>
    <p:sldId id="581" r:id="rId40"/>
    <p:sldId id="582" r:id="rId41"/>
    <p:sldId id="583" r:id="rId42"/>
    <p:sldId id="584" r:id="rId43"/>
    <p:sldId id="585" r:id="rId44"/>
    <p:sldId id="586" r:id="rId45"/>
    <p:sldId id="587" r:id="rId46"/>
    <p:sldId id="588" r:id="rId47"/>
    <p:sldId id="609" r:id="rId48"/>
    <p:sldId id="596" r:id="rId49"/>
    <p:sldId id="607" r:id="rId50"/>
    <p:sldId id="608" r:id="rId51"/>
    <p:sldId id="474" r:id="rId52"/>
  </p:sldIdLst>
  <p:sldSz cx="12192000" cy="6858000"/>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AES" cryptAlgorithmClass="hash" cryptAlgorithmType="typeAny" cryptAlgorithmSid="14" spinCount="100000" saltData="XSDAFqA/CRfBHgbADsqhjA==" hashData="pAIyLxTZ7jT10GotQ2jqN5fg6O3cMnU8zzkeXZj8/V4A98InYE/dzzBQQ5kK1JifM7k7Wsq0LPZ7ASo4OFAa/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lastIdx="8" clrIdx="0"/>
  <p:cmAuthor id="1" name="Standard" initials="" lastIdx="3" clrIdx="1"/>
  <p:cmAuthor id="2" name="Florence Schwarz" initials="FS" lastIdx="6" clrIdx="2"/>
  <p:cmAuthor id="3" name="Sabrina BOIME" initials="SB" lastIdx="5" clrIdx="3"/>
  <p:cmAuthor id="4" name="Nicole" initials="N" lastIdx="0" clrIdx="4"/>
  <p:cmAuthor id="5" name="Michel Bonnefoy" initials="MB" lastIdx="18" clrIdx="5">
    <p:extLst>
      <p:ext uri="{19B8F6BF-5375-455C-9EA6-DF929625EA0E}">
        <p15:presenceInfo xmlns:p15="http://schemas.microsoft.com/office/powerpoint/2012/main" userId="Michel Bonnefoy" providerId="None"/>
      </p:ext>
    </p:extLst>
  </p:cmAuthor>
  <p:cmAuthor id="6" name="Gardeur" initials="G" lastIdx="1" clrIdx="6">
    <p:extLst>
      <p:ext uri="{19B8F6BF-5375-455C-9EA6-DF929625EA0E}">
        <p15:presenceInfo xmlns:p15="http://schemas.microsoft.com/office/powerpoint/2012/main" userId="S-1-5-21-551517039-2653629240-3219332397-1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0EE"/>
    <a:srgbClr val="F9B129"/>
    <a:srgbClr val="3C85BD"/>
    <a:srgbClr val="9BBB59"/>
    <a:srgbClr val="7ABC32"/>
    <a:srgbClr val="8064A2"/>
    <a:srgbClr val="5EAFA6"/>
    <a:srgbClr val="9B5759"/>
    <a:srgbClr val="BB0000"/>
    <a:srgbClr val="5EA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60211" autoAdjust="0"/>
  </p:normalViewPr>
  <p:slideViewPr>
    <p:cSldViewPr>
      <p:cViewPr varScale="1">
        <p:scale>
          <a:sx n="71" d="100"/>
          <a:sy n="71" d="100"/>
        </p:scale>
        <p:origin x="2040" y="184"/>
      </p:cViewPr>
      <p:guideLst>
        <p:guide orient="horz" pos="2160"/>
        <p:guide pos="3840"/>
      </p:guideLst>
    </p:cSldViewPr>
  </p:slideViewPr>
  <p:outlineViewPr>
    <p:cViewPr>
      <p:scale>
        <a:sx n="33" d="100"/>
        <a:sy n="33" d="100"/>
      </p:scale>
      <p:origin x="216" y="0"/>
    </p:cViewPr>
  </p:outlineViewPr>
  <p:notesTextViewPr>
    <p:cViewPr>
      <p:scale>
        <a:sx n="3" d="2"/>
        <a:sy n="3" d="2"/>
      </p:scale>
      <p:origin x="0" y="0"/>
    </p:cViewPr>
  </p:notesTextViewPr>
  <p:notesViewPr>
    <p:cSldViewPr>
      <p:cViewPr varScale="1">
        <p:scale>
          <a:sx n="78" d="100"/>
          <a:sy n="78" d="100"/>
        </p:scale>
        <p:origin x="-4002" y="-11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6135" cy="496253"/>
          </a:xfrm>
          <a:prstGeom prst="rect">
            <a:avLst/>
          </a:prstGeom>
        </p:spPr>
        <p:txBody>
          <a:bodyPr vert="horz" lIns="91302" tIns="45652" rIns="91302" bIns="45652" rtlCol="0"/>
          <a:lstStyle>
            <a:lvl1pPr algn="l">
              <a:defRPr sz="1200"/>
            </a:lvl1pPr>
          </a:lstStyle>
          <a:p>
            <a:endParaRPr lang="fr-FR"/>
          </a:p>
        </p:txBody>
      </p:sp>
      <p:sp>
        <p:nvSpPr>
          <p:cNvPr id="3" name="Espace réservé de la date 2"/>
          <p:cNvSpPr>
            <a:spLocks noGrp="1"/>
          </p:cNvSpPr>
          <p:nvPr>
            <p:ph type="dt" sz="quarter" idx="1"/>
          </p:nvPr>
        </p:nvSpPr>
        <p:spPr>
          <a:xfrm>
            <a:off x="3849956" y="1"/>
            <a:ext cx="2946135" cy="496253"/>
          </a:xfrm>
          <a:prstGeom prst="rect">
            <a:avLst/>
          </a:prstGeom>
        </p:spPr>
        <p:txBody>
          <a:bodyPr vert="horz" lIns="91302" tIns="45652" rIns="91302" bIns="45652" rtlCol="0"/>
          <a:lstStyle>
            <a:lvl1pPr algn="r">
              <a:defRPr sz="1200"/>
            </a:lvl1pPr>
          </a:lstStyle>
          <a:p>
            <a:fld id="{44E237E8-E79F-425C-9252-259FE0CFB997}" type="datetimeFigureOut">
              <a:rPr lang="fr-FR" smtClean="0"/>
              <a:pPr/>
              <a:t>18/07/2019</a:t>
            </a:fld>
            <a:endParaRPr lang="fr-FR"/>
          </a:p>
        </p:txBody>
      </p:sp>
      <p:sp>
        <p:nvSpPr>
          <p:cNvPr id="4" name="Espace réservé du pied de page 3"/>
          <p:cNvSpPr>
            <a:spLocks noGrp="1"/>
          </p:cNvSpPr>
          <p:nvPr>
            <p:ph type="ftr" sz="quarter" idx="2"/>
          </p:nvPr>
        </p:nvSpPr>
        <p:spPr>
          <a:xfrm>
            <a:off x="1" y="9428801"/>
            <a:ext cx="2946135" cy="496252"/>
          </a:xfrm>
          <a:prstGeom prst="rect">
            <a:avLst/>
          </a:prstGeom>
        </p:spPr>
        <p:txBody>
          <a:bodyPr vert="horz" lIns="91302" tIns="45652" rIns="91302" bIns="45652"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956" y="9428801"/>
            <a:ext cx="2946135" cy="496252"/>
          </a:xfrm>
          <a:prstGeom prst="rect">
            <a:avLst/>
          </a:prstGeom>
        </p:spPr>
        <p:txBody>
          <a:bodyPr vert="horz" lIns="91302" tIns="45652" rIns="91302" bIns="45652" rtlCol="0" anchor="b"/>
          <a:lstStyle>
            <a:lvl1pPr algn="r">
              <a:defRPr sz="1200"/>
            </a:lvl1pPr>
          </a:lstStyle>
          <a:p>
            <a:fld id="{B8B58484-3505-424B-8D66-5823F2A15496}" type="slidenum">
              <a:rPr lang="fr-FR" smtClean="0"/>
              <a:pPr/>
              <a:t>‹N°›</a:t>
            </a:fld>
            <a:endParaRPr lang="fr-FR"/>
          </a:p>
        </p:txBody>
      </p:sp>
    </p:spTree>
    <p:extLst>
      <p:ext uri="{BB962C8B-B14F-4D97-AF65-F5344CB8AC3E}">
        <p14:creationId xmlns:p14="http://schemas.microsoft.com/office/powerpoint/2010/main" val="3620975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60" cy="496332"/>
          </a:xfrm>
          <a:prstGeom prst="rect">
            <a:avLst/>
          </a:prstGeom>
        </p:spPr>
        <p:txBody>
          <a:bodyPr vert="horz" lIns="91302" tIns="45652" rIns="91302" bIns="45652"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50444" y="1"/>
            <a:ext cx="2945660" cy="496332"/>
          </a:xfrm>
          <a:prstGeom prst="rect">
            <a:avLst/>
          </a:prstGeom>
        </p:spPr>
        <p:txBody>
          <a:bodyPr vert="horz" lIns="91302" tIns="45652" rIns="91302" bIns="45652" rtlCol="0"/>
          <a:lstStyle>
            <a:lvl1pPr algn="r" fontAlgn="auto">
              <a:spcBef>
                <a:spcPts val="0"/>
              </a:spcBef>
              <a:spcAft>
                <a:spcPts val="0"/>
              </a:spcAft>
              <a:defRPr sz="1200">
                <a:latin typeface="+mn-lt"/>
                <a:cs typeface="+mn-cs"/>
              </a:defRPr>
            </a:lvl1pPr>
          </a:lstStyle>
          <a:p>
            <a:pPr>
              <a:defRPr/>
            </a:pPr>
            <a:fld id="{F99322A6-D7B1-413B-8C96-1252AC54CADA}" type="datetimeFigureOut">
              <a:rPr lang="fr-FR"/>
              <a:pPr>
                <a:defRPr/>
              </a:pPr>
              <a:t>18/07/2019</a:t>
            </a:fld>
            <a:endParaRPr lang="fr-FR"/>
          </a:p>
        </p:txBody>
      </p:sp>
      <p:sp>
        <p:nvSpPr>
          <p:cNvPr id="4" name="Espace réservé de l'image des diapositives 3"/>
          <p:cNvSpPr>
            <a:spLocks noGrp="1" noRot="1" noChangeAspect="1"/>
          </p:cNvSpPr>
          <p:nvPr>
            <p:ph type="sldImg" idx="2"/>
          </p:nvPr>
        </p:nvSpPr>
        <p:spPr>
          <a:xfrm>
            <a:off x="92075" y="744538"/>
            <a:ext cx="6615113" cy="3722687"/>
          </a:xfrm>
          <a:prstGeom prst="rect">
            <a:avLst/>
          </a:prstGeom>
          <a:noFill/>
          <a:ln w="12700">
            <a:solidFill>
              <a:prstClr val="black"/>
            </a:solidFill>
          </a:ln>
        </p:spPr>
        <p:txBody>
          <a:bodyPr vert="horz" lIns="91302" tIns="45652" rIns="91302" bIns="45652" rtlCol="0" anchor="ctr"/>
          <a:lstStyle/>
          <a:p>
            <a:pPr lvl="0"/>
            <a:endParaRPr lang="fr-FR" noProof="0"/>
          </a:p>
        </p:txBody>
      </p:sp>
      <p:sp>
        <p:nvSpPr>
          <p:cNvPr id="5" name="Espace réservé des commentaires 4"/>
          <p:cNvSpPr>
            <a:spLocks noGrp="1"/>
          </p:cNvSpPr>
          <p:nvPr>
            <p:ph type="body" sz="quarter" idx="3"/>
          </p:nvPr>
        </p:nvSpPr>
        <p:spPr>
          <a:xfrm>
            <a:off x="679769" y="4715154"/>
            <a:ext cx="5438140" cy="4466987"/>
          </a:xfrm>
          <a:prstGeom prst="rect">
            <a:avLst/>
          </a:prstGeom>
        </p:spPr>
        <p:txBody>
          <a:bodyPr vert="horz" lIns="91302" tIns="45652" rIns="91302" bIns="45652"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428585"/>
            <a:ext cx="2945660" cy="496332"/>
          </a:xfrm>
          <a:prstGeom prst="rect">
            <a:avLst/>
          </a:prstGeom>
        </p:spPr>
        <p:txBody>
          <a:bodyPr vert="horz" lIns="91302" tIns="45652" rIns="91302" bIns="45652"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50444" y="9428585"/>
            <a:ext cx="2945660" cy="496332"/>
          </a:xfrm>
          <a:prstGeom prst="rect">
            <a:avLst/>
          </a:prstGeom>
        </p:spPr>
        <p:txBody>
          <a:bodyPr vert="horz" lIns="91302" tIns="45652" rIns="91302" bIns="45652" rtlCol="0" anchor="b"/>
          <a:lstStyle>
            <a:lvl1pPr algn="r" fontAlgn="auto">
              <a:spcBef>
                <a:spcPts val="0"/>
              </a:spcBef>
              <a:spcAft>
                <a:spcPts val="0"/>
              </a:spcAft>
              <a:defRPr sz="1200">
                <a:latin typeface="+mn-lt"/>
                <a:cs typeface="+mn-cs"/>
              </a:defRPr>
            </a:lvl1pPr>
          </a:lstStyle>
          <a:p>
            <a:pPr>
              <a:defRPr/>
            </a:pPr>
            <a:fld id="{81C00D91-54F9-451E-9746-371897B2BA2D}" type="slidenum">
              <a:rPr lang="fr-FR"/>
              <a:pPr>
                <a:defRPr/>
              </a:pPr>
              <a:t>‹N°›</a:t>
            </a:fld>
            <a:endParaRPr lang="fr-FR"/>
          </a:p>
        </p:txBody>
      </p:sp>
    </p:spTree>
    <p:extLst>
      <p:ext uri="{BB962C8B-B14F-4D97-AF65-F5344CB8AC3E}">
        <p14:creationId xmlns:p14="http://schemas.microsoft.com/office/powerpoint/2010/main" val="317249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Politique_de_sant%C3%A9" TargetMode="External"/><Relationship Id="rId3" Type="http://schemas.openxmlformats.org/officeDocument/2006/relationships/hyperlink" Target="https://fr.wikipedia.org/wiki/Sant%C3%A9" TargetMode="External"/><Relationship Id="rId7" Type="http://schemas.openxmlformats.org/officeDocument/2006/relationships/hyperlink" Target="https://fr.wikipedia.org/wiki/Syst%C3%A8me_de_sant%C3%A9_fran%C3%A7ai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fr.wikipedia.org/wiki/Raymond_Barre" TargetMode="External"/><Relationship Id="rId5" Type="http://schemas.openxmlformats.org/officeDocument/2006/relationships/hyperlink" Target="https://fr.wikipedia.org/wiki/Guy-Pierre_Cabanel" TargetMode="External"/><Relationship Id="rId10" Type="http://schemas.openxmlformats.org/officeDocument/2006/relationships/hyperlink" Target="https://fr.wikipedia.org/wiki/Observatoire_r%C3%A9gional_de_la_sant%C3%A9#cite_note-1" TargetMode="External"/><Relationship Id="rId4" Type="http://schemas.openxmlformats.org/officeDocument/2006/relationships/hyperlink" Target="https://fr.wikipedia.org/wiki/Sant%C3%A9_publique" TargetMode="External"/><Relationship Id="rId9" Type="http://schemas.openxmlformats.org/officeDocument/2006/relationships/hyperlink" Target="https://fr.wikipedia.org/wiki/%C3%89pid%C3%A9miologi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1</a:t>
            </a:fld>
            <a:endParaRPr lang="fr-FR"/>
          </a:p>
        </p:txBody>
      </p:sp>
    </p:spTree>
    <p:extLst>
      <p:ext uri="{BB962C8B-B14F-4D97-AF65-F5344CB8AC3E}">
        <p14:creationId xmlns:p14="http://schemas.microsoft.com/office/powerpoint/2010/main" val="3415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normAutofit fontScale="40000" lnSpcReduction="20000"/>
          </a:bodyPr>
          <a:lstStyle/>
          <a:p>
            <a:r>
              <a:rPr lang="fr-FR" dirty="0"/>
              <a:t>Au-delà du comportement et des habitudes de vie, de nombreux éléments que ce soit d’ordres politiques, économiques, sociaux, culturels, biologiques, peuvent modifier et/ou influencer notre état de santé et que ces différentes dimensions interagissent au cours de la vie. Cela met en évidence la multiplicité des thématiques à interroger dans le cadre d’un diagnostic ou état de santé. </a:t>
            </a:r>
          </a:p>
          <a:p>
            <a:endParaRPr lang="fr-FR" dirty="0"/>
          </a:p>
          <a:p>
            <a:r>
              <a:rPr lang="fr-FR" sz="3600" b="1" dirty="0"/>
              <a:t>Les principaux facteurs </a:t>
            </a:r>
            <a:r>
              <a:rPr lang="fr-FR" dirty="0"/>
              <a:t>qui influencent la santé de la population sont :</a:t>
            </a:r>
          </a:p>
          <a:p>
            <a:endParaRPr lang="fr-FR" dirty="0"/>
          </a:p>
          <a:p>
            <a:pPr lvl="1">
              <a:buFont typeface="Arial" panose="020B0604020202020204" pitchFamily="34" charset="0"/>
              <a:buChar char="•"/>
            </a:pPr>
            <a:r>
              <a:rPr lang="fr-FR" dirty="0"/>
              <a:t>le niveau de revenu et la situation sociale, </a:t>
            </a:r>
          </a:p>
          <a:p>
            <a:pPr lvl="1">
              <a:buFont typeface="Arial" panose="020B0604020202020204" pitchFamily="34" charset="0"/>
              <a:buChar char="•"/>
            </a:pPr>
            <a:r>
              <a:rPr lang="fr-FR" dirty="0"/>
              <a:t>les réseaux de soutien social, </a:t>
            </a:r>
          </a:p>
          <a:p>
            <a:pPr lvl="1">
              <a:buFont typeface="Arial" panose="020B0604020202020204" pitchFamily="34" charset="0"/>
              <a:buChar char="•"/>
            </a:pPr>
            <a:r>
              <a:rPr lang="fr-FR" dirty="0"/>
              <a:t>le niveau d'instruction, </a:t>
            </a:r>
          </a:p>
          <a:p>
            <a:pPr lvl="1">
              <a:buFont typeface="Arial" panose="020B0604020202020204" pitchFamily="34" charset="0"/>
              <a:buChar char="•"/>
            </a:pPr>
            <a:r>
              <a:rPr lang="fr-FR" dirty="0"/>
              <a:t>l'emploi et les conditions de travail, </a:t>
            </a:r>
          </a:p>
          <a:p>
            <a:pPr lvl="1">
              <a:buFont typeface="Arial" panose="020B0604020202020204" pitchFamily="34" charset="0"/>
              <a:buChar char="•"/>
            </a:pPr>
            <a:r>
              <a:rPr lang="fr-FR" dirty="0"/>
              <a:t>l'environnement social et physique, </a:t>
            </a:r>
          </a:p>
          <a:p>
            <a:pPr lvl="1">
              <a:buFont typeface="Arial" panose="020B0604020202020204" pitchFamily="34" charset="0"/>
              <a:buChar char="•"/>
            </a:pPr>
            <a:r>
              <a:rPr lang="fr-FR" dirty="0"/>
              <a:t>les habitudes de vie et les compétences d'adaptation personnelles, </a:t>
            </a:r>
          </a:p>
          <a:p>
            <a:pPr lvl="1">
              <a:buFont typeface="Arial" panose="020B0604020202020204" pitchFamily="34" charset="0"/>
              <a:buChar char="•"/>
            </a:pPr>
            <a:r>
              <a:rPr lang="fr-FR" dirty="0"/>
              <a:t>le développement sain durant l'enfance, </a:t>
            </a:r>
          </a:p>
          <a:p>
            <a:pPr lvl="1">
              <a:buFont typeface="Arial" panose="020B0604020202020204" pitchFamily="34" charset="0"/>
              <a:buChar char="•"/>
            </a:pPr>
            <a:r>
              <a:rPr lang="fr-FR" dirty="0"/>
              <a:t>le patrimoine biologique et génétique, </a:t>
            </a:r>
          </a:p>
          <a:p>
            <a:pPr lvl="1">
              <a:buFont typeface="Arial" panose="020B0604020202020204" pitchFamily="34" charset="0"/>
              <a:buChar char="•"/>
            </a:pPr>
            <a:r>
              <a:rPr lang="fr-FR" dirty="0"/>
              <a:t>les services de santé, </a:t>
            </a:r>
          </a:p>
          <a:p>
            <a:pPr lvl="1">
              <a:buFont typeface="Arial" panose="020B0604020202020204" pitchFamily="34" charset="0"/>
              <a:buChar char="•"/>
            </a:pPr>
            <a:r>
              <a:rPr lang="fr-FR" dirty="0"/>
              <a:t>le sexe</a:t>
            </a:r>
          </a:p>
          <a:p>
            <a:pPr lvl="1">
              <a:buFont typeface="Arial" panose="020B0604020202020204" pitchFamily="34" charset="0"/>
              <a:buChar char="•"/>
            </a:pPr>
            <a:r>
              <a:rPr lang="fr-FR" dirty="0"/>
              <a:t>la culture. </a:t>
            </a:r>
          </a:p>
          <a:p>
            <a:pPr marL="460218" lvl="1"/>
            <a:endParaRPr lang="fr-FR" dirty="0"/>
          </a:p>
          <a:p>
            <a:r>
              <a:rPr lang="fr-FR" dirty="0"/>
              <a:t>		Chacun de ces éléments a son importance. </a:t>
            </a:r>
          </a:p>
          <a:p>
            <a:endParaRPr lang="fr-FR" dirty="0"/>
          </a:p>
          <a:p>
            <a:r>
              <a:rPr lang="fr-FR" dirty="0"/>
              <a:t>				En même temps, ils sont tous </a:t>
            </a:r>
            <a:r>
              <a:rPr lang="fr-FR" sz="3600" b="1" dirty="0"/>
              <a:t>inter-reliés.</a:t>
            </a:r>
          </a:p>
          <a:p>
            <a:endParaRPr lang="fr-FR" sz="3600" b="1" dirty="0"/>
          </a:p>
          <a:p>
            <a:endParaRPr lang="fr-FR" sz="3600" b="1" dirty="0"/>
          </a:p>
          <a:p>
            <a:r>
              <a:rPr lang="fr-FR" sz="3600" b="1" dirty="0"/>
              <a:t>D’après estimations de certains : facteurs socio éco et environnementaux</a:t>
            </a:r>
            <a:r>
              <a:rPr lang="fr-FR" sz="3600" b="1" baseline="0" dirty="0"/>
              <a:t> contribuent à 80 % aux inégalités de santé – 5 % génétique-hérédité – 15 % offres de soins</a:t>
            </a:r>
          </a:p>
          <a:p>
            <a:r>
              <a:rPr lang="fr-FR" sz="3600" b="1" baseline="0" dirty="0"/>
              <a:t>!! Sûrement variable selon les territoires et accès soins : reste un enjeu important des politiques de santé  (accessibilité compliqué peut entrainer renoncement aux soins, retard dans prises en charge)</a:t>
            </a:r>
            <a:endParaRPr lang="fr-FR" sz="3600" b="1"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10</a:t>
            </a:fld>
            <a:endParaRPr lang="fr-FR"/>
          </a:p>
        </p:txBody>
      </p:sp>
    </p:spTree>
    <p:extLst>
      <p:ext uri="{BB962C8B-B14F-4D97-AF65-F5344CB8AC3E}">
        <p14:creationId xmlns:p14="http://schemas.microsoft.com/office/powerpoint/2010/main" val="1891466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normAutofit/>
          </a:bodyPr>
          <a:lstStyle/>
          <a:p>
            <a:endParaRPr lang="fr-FR" dirty="0"/>
          </a:p>
          <a:p>
            <a:r>
              <a:rPr lang="fr-FR" dirty="0"/>
              <a:t>Le nerf de la guerre en matière d’observation c’est bien sur l’information. Sans donnée, sans information,</a:t>
            </a:r>
            <a:r>
              <a:rPr lang="fr-FR" baseline="0" dirty="0"/>
              <a:t> impossible de souligner de quelconques enjeux, on ne peux faire que des hypothèses, émettre des avis, et à la limite pour cela on a pas besoin d’outils d’observation.</a:t>
            </a:r>
          </a:p>
          <a:p>
            <a:endParaRPr lang="fr-FR" baseline="0" dirty="0"/>
          </a:p>
          <a:p>
            <a:r>
              <a:rPr lang="fr-FR" baseline="0" dirty="0"/>
              <a:t>l’observation, c’est avant tout de l’information et ça vise à en recueillir mais aussi à en produire. </a:t>
            </a:r>
            <a:endParaRPr lang="fr-FR" dirty="0"/>
          </a:p>
          <a:p>
            <a:endParaRPr lang="fr-FR" dirty="0"/>
          </a:p>
          <a:p>
            <a:r>
              <a:rPr lang="fr-FR" dirty="0"/>
              <a:t>Alors si on s’intéresse dans un premier temps aux grandes méthodes qui permettent d’observer les</a:t>
            </a:r>
            <a:r>
              <a:rPr lang="fr-FR" baseline="0" dirty="0"/>
              <a:t> territoires sous un angle social, on peut distinguer trois grandes approches.</a:t>
            </a:r>
          </a:p>
          <a:p>
            <a:pPr marL="287636" indent="-287636">
              <a:buFont typeface="Wingdings" panose="05000000000000000000" pitchFamily="2" charset="2"/>
              <a:buChar char="§"/>
            </a:pPr>
            <a:endParaRPr lang="fr-FR" baseline="0" dirty="0"/>
          </a:p>
          <a:p>
            <a:r>
              <a:rPr lang="fr-FR" dirty="0"/>
              <a:t>La recherche et l’analyse de la littérature existante, ce peut être la littérature grise (thèses, études,</a:t>
            </a:r>
            <a:r>
              <a:rPr lang="fr-FR" baseline="0" dirty="0"/>
              <a:t> diagnostics, rapports, bilans d’activités, etc.) mais aussi des documents publics, articles de journaux, livres, essais, etc.</a:t>
            </a:r>
          </a:p>
          <a:p>
            <a:endParaRPr lang="fr-FR" baseline="0" dirty="0"/>
          </a:p>
          <a:p>
            <a:r>
              <a:rPr lang="fr-FR" baseline="0" dirty="0"/>
              <a:t>Permet d’avoir une première approche, de débroussailler une problématique, un questionnement.</a:t>
            </a:r>
          </a:p>
          <a:p>
            <a:endParaRPr lang="fr-FR" baseline="0" dirty="0"/>
          </a:p>
          <a:p>
            <a:endParaRPr lang="fr-FR"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11</a:t>
            </a:fld>
            <a:endParaRPr lang="fr-FR" dirty="0"/>
          </a:p>
        </p:txBody>
      </p:sp>
    </p:spTree>
    <p:extLst>
      <p:ext uri="{BB962C8B-B14F-4D97-AF65-F5344CB8AC3E}">
        <p14:creationId xmlns:p14="http://schemas.microsoft.com/office/powerpoint/2010/main" val="51814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normAutofit/>
          </a:bodyPr>
          <a:lstStyle/>
          <a:p>
            <a:endParaRPr lang="fr-FR" dirty="0"/>
          </a:p>
          <a:p>
            <a:r>
              <a:rPr lang="fr-FR" dirty="0"/>
              <a:t>Le nerf de la guerre en matière d’observation c’est bien sur l’information. Sans donnée, sans information,</a:t>
            </a:r>
            <a:r>
              <a:rPr lang="fr-FR" baseline="0" dirty="0"/>
              <a:t> impossible de souligner de quelconques enjeux, on ne peux faire que des hypothèses, émettre des avis, et à la limite pour cela on a pas besoin d’outils d’observation.</a:t>
            </a:r>
          </a:p>
          <a:p>
            <a:endParaRPr lang="fr-FR" baseline="0" dirty="0"/>
          </a:p>
          <a:p>
            <a:r>
              <a:rPr lang="fr-FR" baseline="0" dirty="0"/>
              <a:t>l’observation, c’est avant tout de l’information et ça vise à en recueillir mais aussi à en produire. </a:t>
            </a:r>
            <a:endParaRPr lang="fr-FR" dirty="0"/>
          </a:p>
          <a:p>
            <a:endParaRPr lang="fr-FR" dirty="0"/>
          </a:p>
          <a:p>
            <a:r>
              <a:rPr lang="fr-FR" dirty="0"/>
              <a:t>Alors si on s’intéresse dans un premier temps aux grandes méthodes qui permettent d’observer les</a:t>
            </a:r>
            <a:r>
              <a:rPr lang="fr-FR" baseline="0" dirty="0"/>
              <a:t> territoires sous un angle social, on peut distinguer trois grandes approches.</a:t>
            </a:r>
          </a:p>
          <a:p>
            <a:pPr marL="287636" indent="-287636">
              <a:buFont typeface="Wingdings" panose="05000000000000000000" pitchFamily="2" charset="2"/>
              <a:buChar char="§"/>
            </a:pPr>
            <a:endParaRPr lang="fr-FR" baseline="0" dirty="0"/>
          </a:p>
          <a:p>
            <a:r>
              <a:rPr lang="fr-FR" dirty="0"/>
              <a:t>La recherche et l’analyse de la littérature existante, ce peut être la littérature grise (thèses, études,</a:t>
            </a:r>
            <a:r>
              <a:rPr lang="fr-FR" baseline="0" dirty="0"/>
              <a:t> diagnostics, rapports, bilans d’activités, etc.) mais aussi des documents publics, articles de journaux, livres, essais, etc.</a:t>
            </a:r>
          </a:p>
          <a:p>
            <a:endParaRPr lang="fr-FR" baseline="0" dirty="0"/>
          </a:p>
          <a:p>
            <a:r>
              <a:rPr lang="fr-FR" baseline="0" dirty="0"/>
              <a:t>Permet d’avoir une première approche, de débroussailler une problématique, un questionnement.</a:t>
            </a:r>
          </a:p>
          <a:p>
            <a:endParaRPr lang="fr-FR" baseline="0" dirty="0"/>
          </a:p>
          <a:p>
            <a:endParaRPr lang="fr-FR"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12</a:t>
            </a:fld>
            <a:endParaRPr lang="fr-FR" dirty="0"/>
          </a:p>
        </p:txBody>
      </p:sp>
    </p:spTree>
    <p:extLst>
      <p:ext uri="{BB962C8B-B14F-4D97-AF65-F5344CB8AC3E}">
        <p14:creationId xmlns:p14="http://schemas.microsoft.com/office/powerpoint/2010/main" val="1670096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normAutofit/>
          </a:bodyPr>
          <a:lstStyle/>
          <a:p>
            <a:endParaRPr lang="fr-FR" baseline="0" dirty="0"/>
          </a:p>
          <a:p>
            <a:pPr defTabSz="920435" eaLnBrk="1" fontAlgn="auto" hangingPunct="1">
              <a:spcBef>
                <a:spcPts val="0"/>
              </a:spcBef>
              <a:spcAft>
                <a:spcPts val="0"/>
              </a:spcAft>
              <a:defRPr/>
            </a:pPr>
            <a:r>
              <a:rPr lang="fr-FR" dirty="0"/>
              <a:t>Approches quantitatives, on peut</a:t>
            </a:r>
            <a:r>
              <a:rPr lang="fr-FR" baseline="0" dirty="0"/>
              <a:t> dire qu’il s’agit du pilier technique du diagnostic qui vise un recueil des données objectives et leurs analyses (statistiques, approches cartographiques, etc.)</a:t>
            </a:r>
          </a:p>
          <a:p>
            <a:endParaRPr lang="fr-FR" dirty="0"/>
          </a:p>
          <a:p>
            <a:r>
              <a:rPr lang="fr-FR" dirty="0"/>
              <a:t>On est dans le domaine du mesurable,</a:t>
            </a:r>
            <a:r>
              <a:rPr lang="fr-FR" baseline="0" dirty="0"/>
              <a:t> du quantifiable, du beaucoup, du plus du moins, etc.</a:t>
            </a:r>
          </a:p>
          <a:p>
            <a:endParaRPr lang="fr-FR" baseline="0" dirty="0"/>
          </a:p>
          <a:p>
            <a:r>
              <a:rPr lang="fr-FR" baseline="0" dirty="0"/>
              <a:t>Nouvel accès aux SNDS qui va de plus en plus nous permettre d’étudier les parcours des patients a priori (même si pas si simple et si montée en compétences nécessaire). </a:t>
            </a:r>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13</a:t>
            </a:fld>
            <a:endParaRPr lang="fr-FR" dirty="0"/>
          </a:p>
        </p:txBody>
      </p:sp>
    </p:spTree>
    <p:extLst>
      <p:ext uri="{BB962C8B-B14F-4D97-AF65-F5344CB8AC3E}">
        <p14:creationId xmlns:p14="http://schemas.microsoft.com/office/powerpoint/2010/main" val="337512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14</a:t>
            </a:fld>
            <a:endParaRPr lang="fr-FR" dirty="0"/>
          </a:p>
        </p:txBody>
      </p:sp>
    </p:spTree>
    <p:extLst>
      <p:ext uri="{BB962C8B-B14F-4D97-AF65-F5344CB8AC3E}">
        <p14:creationId xmlns:p14="http://schemas.microsoft.com/office/powerpoint/2010/main" val="2835270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15</a:t>
            </a:fld>
            <a:endParaRPr lang="fr-FR"/>
          </a:p>
        </p:txBody>
      </p:sp>
    </p:spTree>
    <p:extLst>
      <p:ext uri="{BB962C8B-B14F-4D97-AF65-F5344CB8AC3E}">
        <p14:creationId xmlns:p14="http://schemas.microsoft.com/office/powerpoint/2010/main" val="1186627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16</a:t>
            </a:fld>
            <a:endParaRPr lang="fr-FR"/>
          </a:p>
        </p:txBody>
      </p:sp>
    </p:spTree>
    <p:extLst>
      <p:ext uri="{BB962C8B-B14F-4D97-AF65-F5344CB8AC3E}">
        <p14:creationId xmlns:p14="http://schemas.microsoft.com/office/powerpoint/2010/main" val="3223743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normAutofit/>
          </a:bodyPr>
          <a:lstStyle/>
          <a:p>
            <a:r>
              <a:rPr lang="fr-FR" baseline="0" dirty="0"/>
              <a:t>Il y a aussi des analyses des méthodes quantitatives </a:t>
            </a:r>
          </a:p>
          <a:p>
            <a:endParaRPr lang="fr-FR" baseline="0" dirty="0"/>
          </a:p>
          <a:p>
            <a:r>
              <a:rPr lang="fr-FR" baseline="0" dirty="0"/>
              <a:t>Alceste : </a:t>
            </a:r>
            <a:r>
              <a:rPr lang="fr-FR" dirty="0"/>
              <a:t> cherche à rendre compte de l’organisation interne d’un discours</a:t>
            </a:r>
            <a:endParaRPr lang="fr-FR" baseline="0"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17</a:t>
            </a:fld>
            <a:endParaRPr lang="fr-FR" dirty="0"/>
          </a:p>
        </p:txBody>
      </p:sp>
    </p:spTree>
    <p:extLst>
      <p:ext uri="{BB962C8B-B14F-4D97-AF65-F5344CB8AC3E}">
        <p14:creationId xmlns:p14="http://schemas.microsoft.com/office/powerpoint/2010/main" val="4139876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normAutofit/>
          </a:bodyPr>
          <a:lstStyle/>
          <a:p>
            <a:endParaRPr lang="fr-FR" baseline="0"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18</a:t>
            </a:fld>
            <a:endParaRPr lang="fr-FR" dirty="0"/>
          </a:p>
        </p:txBody>
      </p:sp>
    </p:spTree>
    <p:extLst>
      <p:ext uri="{BB962C8B-B14F-4D97-AF65-F5344CB8AC3E}">
        <p14:creationId xmlns:p14="http://schemas.microsoft.com/office/powerpoint/2010/main" val="2765841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lstStyle/>
          <a:p>
            <a:pPr defTabSz="920435"/>
            <a:r>
              <a:rPr lang="fr-FR" dirty="0"/>
              <a:t>Une difficulté récurrente : souvent le recueil des données est effectué dans un objectif de gestion et non d’observation. </a:t>
            </a:r>
          </a:p>
          <a:p>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19</a:t>
            </a:fld>
            <a:endParaRPr lang="fr-FR" dirty="0"/>
          </a:p>
        </p:txBody>
      </p:sp>
    </p:spTree>
    <p:extLst>
      <p:ext uri="{BB962C8B-B14F-4D97-AF65-F5344CB8AC3E}">
        <p14:creationId xmlns:p14="http://schemas.microsoft.com/office/powerpoint/2010/main" val="183303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a:t>
            </a:fld>
            <a:endParaRPr lang="fr-FR"/>
          </a:p>
        </p:txBody>
      </p:sp>
    </p:spTree>
    <p:extLst>
      <p:ext uri="{BB962C8B-B14F-4D97-AF65-F5344CB8AC3E}">
        <p14:creationId xmlns:p14="http://schemas.microsoft.com/office/powerpoint/2010/main" val="4074273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lstStyle/>
          <a:p>
            <a:endParaRPr lang="fr-FR" dirty="0"/>
          </a:p>
          <a:p>
            <a:endParaRPr lang="fr-FR" dirty="0"/>
          </a:p>
          <a:p>
            <a:r>
              <a:rPr lang="fr-FR" dirty="0"/>
              <a:t>En conclusion : bien connaître la source de ces données,</a:t>
            </a:r>
            <a:r>
              <a:rPr lang="fr-FR" baseline="0" dirty="0"/>
              <a:t> la façon dont elles sont recueillies, les limites éventuelles –</a:t>
            </a:r>
          </a:p>
          <a:p>
            <a:r>
              <a:rPr lang="fr-FR" baseline="0" dirty="0"/>
              <a:t>Vigilance </a:t>
            </a:r>
            <a:endParaRPr lang="fr-FR"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20</a:t>
            </a:fld>
            <a:endParaRPr lang="fr-FR" dirty="0"/>
          </a:p>
        </p:txBody>
      </p:sp>
    </p:spTree>
    <p:extLst>
      <p:ext uri="{BB962C8B-B14F-4D97-AF65-F5344CB8AC3E}">
        <p14:creationId xmlns:p14="http://schemas.microsoft.com/office/powerpoint/2010/main" val="566613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21</a:t>
            </a:fld>
            <a:endParaRPr lang="fr-FR"/>
          </a:p>
        </p:txBody>
      </p:sp>
    </p:spTree>
    <p:extLst>
      <p:ext uri="{BB962C8B-B14F-4D97-AF65-F5344CB8AC3E}">
        <p14:creationId xmlns:p14="http://schemas.microsoft.com/office/powerpoint/2010/main" val="3687848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22</a:t>
            </a:fld>
            <a:endParaRPr lang="fr-FR"/>
          </a:p>
        </p:txBody>
      </p:sp>
    </p:spTree>
    <p:extLst>
      <p:ext uri="{BB962C8B-B14F-4D97-AF65-F5344CB8AC3E}">
        <p14:creationId xmlns:p14="http://schemas.microsoft.com/office/powerpoint/2010/main" val="2606892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23</a:t>
            </a:fld>
            <a:endParaRPr lang="fr-FR"/>
          </a:p>
        </p:txBody>
      </p:sp>
    </p:spTree>
    <p:extLst>
      <p:ext uri="{BB962C8B-B14F-4D97-AF65-F5344CB8AC3E}">
        <p14:creationId xmlns:p14="http://schemas.microsoft.com/office/powerpoint/2010/main" val="352220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24</a:t>
            </a:fld>
            <a:endParaRPr lang="fr-FR"/>
          </a:p>
        </p:txBody>
      </p:sp>
    </p:spTree>
    <p:extLst>
      <p:ext uri="{BB962C8B-B14F-4D97-AF65-F5344CB8AC3E}">
        <p14:creationId xmlns:p14="http://schemas.microsoft.com/office/powerpoint/2010/main" val="645149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r>
              <a:rPr lang="fr-FR" dirty="0"/>
              <a:t>Territoire à dominante rurale et urbaine</a:t>
            </a: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25</a:t>
            </a:fld>
            <a:endParaRPr lang="fr-FR"/>
          </a:p>
        </p:txBody>
      </p:sp>
    </p:spTree>
    <p:extLst>
      <p:ext uri="{BB962C8B-B14F-4D97-AF65-F5344CB8AC3E}">
        <p14:creationId xmlns:p14="http://schemas.microsoft.com/office/powerpoint/2010/main" val="905722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26</a:t>
            </a:fld>
            <a:endParaRPr lang="fr-FR"/>
          </a:p>
        </p:txBody>
      </p:sp>
    </p:spTree>
    <p:extLst>
      <p:ext uri="{BB962C8B-B14F-4D97-AF65-F5344CB8AC3E}">
        <p14:creationId xmlns:p14="http://schemas.microsoft.com/office/powerpoint/2010/main" val="3845693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27</a:t>
            </a:fld>
            <a:endParaRPr lang="fr-FR"/>
          </a:p>
        </p:txBody>
      </p:sp>
    </p:spTree>
    <p:extLst>
      <p:ext uri="{BB962C8B-B14F-4D97-AF65-F5344CB8AC3E}">
        <p14:creationId xmlns:p14="http://schemas.microsoft.com/office/powerpoint/2010/main" val="43056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28</a:t>
            </a:fld>
            <a:endParaRPr lang="fr-FR"/>
          </a:p>
        </p:txBody>
      </p:sp>
    </p:spTree>
    <p:extLst>
      <p:ext uri="{BB962C8B-B14F-4D97-AF65-F5344CB8AC3E}">
        <p14:creationId xmlns:p14="http://schemas.microsoft.com/office/powerpoint/2010/main" val="866039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29</a:t>
            </a:fld>
            <a:endParaRPr lang="fr-FR"/>
          </a:p>
        </p:txBody>
      </p:sp>
    </p:spTree>
    <p:extLst>
      <p:ext uri="{BB962C8B-B14F-4D97-AF65-F5344CB8AC3E}">
        <p14:creationId xmlns:p14="http://schemas.microsoft.com/office/powerpoint/2010/main" val="43916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a:t>
            </a:fld>
            <a:endParaRPr lang="fr-FR"/>
          </a:p>
        </p:txBody>
      </p:sp>
    </p:spTree>
    <p:extLst>
      <p:ext uri="{BB962C8B-B14F-4D97-AF65-F5344CB8AC3E}">
        <p14:creationId xmlns:p14="http://schemas.microsoft.com/office/powerpoint/2010/main" val="3166730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r>
              <a:rPr lang="fr-FR" dirty="0"/>
              <a:t>Fascicules</a:t>
            </a:r>
            <a:r>
              <a:rPr lang="fr-FR" baseline="0" dirty="0"/>
              <a:t> départementaux qui permettront d’aller sur les territoires</a:t>
            </a:r>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30</a:t>
            </a:fld>
            <a:endParaRPr lang="fr-FR"/>
          </a:p>
        </p:txBody>
      </p:sp>
    </p:spTree>
    <p:extLst>
      <p:ext uri="{BB962C8B-B14F-4D97-AF65-F5344CB8AC3E}">
        <p14:creationId xmlns:p14="http://schemas.microsoft.com/office/powerpoint/2010/main" val="3293213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normAutofit fontScale="92500" lnSpcReduction="10000"/>
          </a:bodyPr>
          <a:lstStyle/>
          <a:p>
            <a:r>
              <a:rPr lang="fr-FR" dirty="0"/>
              <a:t>Dispositif d’interprétariat médical en Grand Est - </a:t>
            </a:r>
            <a:r>
              <a:rPr lang="fr-FR" sz="2000" i="1" dirty="0"/>
              <a:t>Étude préalable au déploiement d’un dispositif d’interprétariat en médecine libérale en Grand Est</a:t>
            </a:r>
            <a:endParaRPr lang="fr-FR" sz="2000" dirty="0"/>
          </a:p>
          <a:p>
            <a:pPr lvl="1"/>
            <a:r>
              <a:rPr lang="fr-FR" dirty="0"/>
              <a:t>Améliorer la connaissance des populations non francophones et de leurs besoins en interprétariat dans le Grand Est </a:t>
            </a:r>
          </a:p>
          <a:p>
            <a:pPr lvl="1"/>
            <a:r>
              <a:rPr lang="fr-FR" dirty="0"/>
              <a:t>Accompagner suivi et évaluation du dispositif dans le Grand Est</a:t>
            </a:r>
          </a:p>
          <a:p>
            <a:pPr lvl="1"/>
            <a:endParaRPr lang="fr-FR" dirty="0"/>
          </a:p>
          <a:p>
            <a:r>
              <a:rPr lang="fr-FR" dirty="0"/>
              <a:t>Suivi de l’expérimentation Réseau VIRAGE  - plateforme régionale ressource spécialisée en matière de radicalisations violentes </a:t>
            </a:r>
            <a:r>
              <a:rPr lang="fr-FR" sz="2000" dirty="0"/>
              <a:t>(en cours)</a:t>
            </a:r>
          </a:p>
          <a:p>
            <a:pPr lvl="1"/>
            <a:r>
              <a:rPr lang="fr-FR" dirty="0"/>
              <a:t>Plateforme portée par la Maison des adolescents à Strasbourg – à l’échelle du GE</a:t>
            </a:r>
          </a:p>
          <a:p>
            <a:pPr lvl="1"/>
            <a:r>
              <a:rPr lang="fr-FR" dirty="0"/>
              <a:t>Accompagnement de l’ORS pour </a:t>
            </a:r>
          </a:p>
          <a:p>
            <a:pPr lvl="2"/>
            <a:r>
              <a:rPr lang="fr-FR" sz="2400" dirty="0"/>
              <a:t>diagnostic relatifs aux dispositifs en place dans le GE et connaissance du phénomène de radicalisations violentes </a:t>
            </a:r>
          </a:p>
          <a:p>
            <a:pPr lvl="2"/>
            <a:r>
              <a:rPr lang="fr-FR" sz="2400" dirty="0"/>
              <a:t>et auto-évaluation du réseau</a:t>
            </a:r>
          </a:p>
          <a:p>
            <a:pPr lvl="1"/>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31</a:t>
            </a:fld>
            <a:endParaRPr lang="fr-FR"/>
          </a:p>
        </p:txBody>
      </p:sp>
    </p:spTree>
    <p:extLst>
      <p:ext uri="{BB962C8B-B14F-4D97-AF65-F5344CB8AC3E}">
        <p14:creationId xmlns:p14="http://schemas.microsoft.com/office/powerpoint/2010/main" val="737346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32</a:t>
            </a:fld>
            <a:endParaRPr lang="fr-FR"/>
          </a:p>
        </p:txBody>
      </p:sp>
    </p:spTree>
    <p:extLst>
      <p:ext uri="{BB962C8B-B14F-4D97-AF65-F5344CB8AC3E}">
        <p14:creationId xmlns:p14="http://schemas.microsoft.com/office/powerpoint/2010/main" val="445335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33</a:t>
            </a:fld>
            <a:endParaRPr lang="fr-FR"/>
          </a:p>
        </p:txBody>
      </p:sp>
    </p:spTree>
    <p:extLst>
      <p:ext uri="{BB962C8B-B14F-4D97-AF65-F5344CB8AC3E}">
        <p14:creationId xmlns:p14="http://schemas.microsoft.com/office/powerpoint/2010/main" val="3175206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34</a:t>
            </a:fld>
            <a:endParaRPr lang="fr-FR"/>
          </a:p>
        </p:txBody>
      </p:sp>
    </p:spTree>
    <p:extLst>
      <p:ext uri="{BB962C8B-B14F-4D97-AF65-F5344CB8AC3E}">
        <p14:creationId xmlns:p14="http://schemas.microsoft.com/office/powerpoint/2010/main" val="3921044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35</a:t>
            </a:fld>
            <a:endParaRPr lang="fr-FR"/>
          </a:p>
        </p:txBody>
      </p:sp>
    </p:spTree>
    <p:extLst>
      <p:ext uri="{BB962C8B-B14F-4D97-AF65-F5344CB8AC3E}">
        <p14:creationId xmlns:p14="http://schemas.microsoft.com/office/powerpoint/2010/main" val="4045998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36</a:t>
            </a:fld>
            <a:endParaRPr lang="fr-FR"/>
          </a:p>
        </p:txBody>
      </p:sp>
    </p:spTree>
    <p:extLst>
      <p:ext uri="{BB962C8B-B14F-4D97-AF65-F5344CB8AC3E}">
        <p14:creationId xmlns:p14="http://schemas.microsoft.com/office/powerpoint/2010/main" val="2027328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37</a:t>
            </a:fld>
            <a:endParaRPr lang="fr-FR"/>
          </a:p>
        </p:txBody>
      </p:sp>
    </p:spTree>
    <p:extLst>
      <p:ext uri="{BB962C8B-B14F-4D97-AF65-F5344CB8AC3E}">
        <p14:creationId xmlns:p14="http://schemas.microsoft.com/office/powerpoint/2010/main" val="1127682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pPr lvl="1"/>
            <a:r>
              <a:rPr lang="fr-FR" i="1" dirty="0" err="1"/>
              <a:t>Health</a:t>
            </a:r>
            <a:r>
              <a:rPr lang="fr-FR" i="1" dirty="0"/>
              <a:t> </a:t>
            </a:r>
            <a:r>
              <a:rPr lang="fr-FR" i="1" dirty="0" err="1"/>
              <a:t>Behaviour</a:t>
            </a:r>
            <a:r>
              <a:rPr lang="fr-FR" i="1" dirty="0"/>
              <a:t> in </a:t>
            </a:r>
            <a:r>
              <a:rPr lang="fr-FR" i="1" dirty="0" err="1"/>
              <a:t>School-aged</a:t>
            </a:r>
            <a:r>
              <a:rPr lang="fr-FR" i="1" dirty="0"/>
              <a:t> </a:t>
            </a:r>
            <a:r>
              <a:rPr lang="fr-FR" i="1" dirty="0" err="1"/>
              <a:t>Children</a:t>
            </a:r>
            <a:r>
              <a:rPr lang="fr-FR" dirty="0"/>
              <a:t> (HBSC) </a:t>
            </a:r>
          </a:p>
          <a:p>
            <a:pPr lvl="1"/>
            <a:endParaRPr lang="fr-FR" dirty="0"/>
          </a:p>
          <a:p>
            <a:pPr defTabSz="920435">
              <a:defRPr/>
            </a:pPr>
            <a:r>
              <a:rPr lang="fr-FR" dirty="0"/>
              <a:t>HBSC a pour objectif de constituer un système d’information permettant d’établir un bilan global de la santé perçue des élèves, de leurs comportements de santé, de leur vécu et modes de vie au travers de leurs déclarations, d’en observer l’évolution et d’en rechercher les déterminants. </a:t>
            </a:r>
          </a:p>
          <a:p>
            <a:pPr defTabSz="920435">
              <a:defRPr/>
            </a:pPr>
            <a:endParaRPr lang="fr-FR" dirty="0"/>
          </a:p>
          <a:p>
            <a:pPr lvl="1"/>
            <a:r>
              <a:rPr lang="fr-FR" dirty="0"/>
              <a:t>Des résultats par genre, pour les différents classes de la 6</a:t>
            </a:r>
            <a:r>
              <a:rPr lang="fr-FR" baseline="30000" dirty="0"/>
              <a:t>ème</a:t>
            </a:r>
            <a:r>
              <a:rPr lang="fr-FR" dirty="0"/>
              <a:t> à la 3</a:t>
            </a:r>
            <a:r>
              <a:rPr lang="fr-FR" baseline="30000" dirty="0"/>
              <a:t>ème</a:t>
            </a:r>
            <a:r>
              <a:rPr lang="fr-FR" dirty="0"/>
              <a:t>  - approche par déterminants </a:t>
            </a:r>
          </a:p>
          <a:p>
            <a:pPr lvl="1"/>
            <a:r>
              <a:rPr lang="fr-FR" dirty="0"/>
              <a:t>Des facteurs de moins bonne santé identifiés</a:t>
            </a:r>
          </a:p>
          <a:p>
            <a:pPr lvl="1"/>
            <a:r>
              <a:rPr lang="fr-FR" dirty="0"/>
              <a:t>Une comparaison à l’international</a:t>
            </a:r>
          </a:p>
          <a:p>
            <a:pPr lvl="1"/>
            <a:r>
              <a:rPr lang="fr-FR" dirty="0"/>
              <a:t>Des profils de jeunes </a:t>
            </a:r>
          </a:p>
          <a:p>
            <a:pPr lvl="1"/>
            <a:r>
              <a:rPr lang="fr-FR" dirty="0"/>
              <a:t>Souhait d’extension au Grand Est en 2019</a:t>
            </a:r>
          </a:p>
          <a:p>
            <a:pPr lvl="1"/>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38</a:t>
            </a:fld>
            <a:endParaRPr lang="fr-FR"/>
          </a:p>
        </p:txBody>
      </p:sp>
    </p:spTree>
    <p:extLst>
      <p:ext uri="{BB962C8B-B14F-4D97-AF65-F5344CB8AC3E}">
        <p14:creationId xmlns:p14="http://schemas.microsoft.com/office/powerpoint/2010/main" val="906914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39</a:t>
            </a:fld>
            <a:endParaRPr lang="fr-FR"/>
          </a:p>
        </p:txBody>
      </p:sp>
    </p:spTree>
    <p:extLst>
      <p:ext uri="{BB962C8B-B14F-4D97-AF65-F5344CB8AC3E}">
        <p14:creationId xmlns:p14="http://schemas.microsoft.com/office/powerpoint/2010/main" val="191625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normAutofit fontScale="92500"/>
          </a:bodyPr>
          <a:lstStyle/>
          <a:p>
            <a:r>
              <a:rPr lang="fr-FR" dirty="0"/>
              <a:t>Les </a:t>
            </a:r>
            <a:r>
              <a:rPr lang="fr-FR" b="1" dirty="0"/>
              <a:t>observatoires régionaux de la santé</a:t>
            </a:r>
            <a:r>
              <a:rPr lang="fr-FR" dirty="0"/>
              <a:t> (ORS) ont été mis en place par des partenaires régionaux, comme réponse aux besoins locaux en matière d’informations de </a:t>
            </a:r>
            <a:r>
              <a:rPr lang="fr-FR" dirty="0">
                <a:hlinkClick r:id="rId3" tooltip="Santé"/>
              </a:rPr>
              <a:t>santé</a:t>
            </a:r>
            <a:r>
              <a:rPr lang="fr-FR" dirty="0"/>
              <a:t>, avec la participation de la direction régionale des Affaires sanitaires et sociales (DASS-Etat), des professionnels de santé et des universités (UFR de </a:t>
            </a:r>
            <a:r>
              <a:rPr lang="fr-FR" dirty="0">
                <a:hlinkClick r:id="rId4" tooltip="Santé publique"/>
              </a:rPr>
              <a:t>Santé publique</a:t>
            </a:r>
            <a:r>
              <a:rPr lang="fr-FR" dirty="0"/>
              <a:t>). En 1981, le rapport du député </a:t>
            </a:r>
            <a:r>
              <a:rPr lang="fr-FR" dirty="0">
                <a:hlinkClick r:id="rId5" tooltip="Guy-Pierre Cabanel"/>
              </a:rPr>
              <a:t>Guy-Pierre Cabanel</a:t>
            </a:r>
            <a:r>
              <a:rPr lang="fr-FR" dirty="0"/>
              <a:t> au Premier ministre </a:t>
            </a:r>
            <a:r>
              <a:rPr lang="fr-FR" dirty="0">
                <a:hlinkClick r:id="rId6" tooltip="Raymond Barre"/>
              </a:rPr>
              <a:t>Raymond </a:t>
            </a:r>
            <a:r>
              <a:rPr lang="fr-FR" dirty="0" err="1">
                <a:hlinkClick r:id="rId6" tooltip="Raymond Barre"/>
              </a:rPr>
              <a:t>Barre</a:t>
            </a:r>
            <a:r>
              <a:rPr lang="fr-FR" dirty="0" err="1"/>
              <a:t>préconisait</a:t>
            </a:r>
            <a:r>
              <a:rPr lang="fr-FR" dirty="0"/>
              <a:t> l’analyse de la situation du </a:t>
            </a:r>
            <a:r>
              <a:rPr lang="fr-FR" dirty="0">
                <a:hlinkClick r:id="rId7" tooltip="Système de santé français"/>
              </a:rPr>
              <a:t>système de soins en France</a:t>
            </a:r>
            <a:r>
              <a:rPr lang="fr-FR" dirty="0"/>
              <a:t> et de l’état sanitaire des régions afin de mieux définir les objectifs et apprécier les résultats de la </a:t>
            </a:r>
            <a:r>
              <a:rPr lang="fr-FR" dirty="0">
                <a:hlinkClick r:id="rId8" tooltip="Politique de santé"/>
              </a:rPr>
              <a:t>politique de santé</a:t>
            </a:r>
            <a:r>
              <a:rPr lang="fr-FR" dirty="0"/>
              <a:t>. Il a proposé dix-sept mesures dont la création des observatoires régionaux de la santé qui devaient analyser les problèmes </a:t>
            </a:r>
            <a:r>
              <a:rPr lang="fr-FR" dirty="0">
                <a:hlinkClick r:id="rId9" tooltip="Épidémiologie"/>
              </a:rPr>
              <a:t>épidémiologiques</a:t>
            </a:r>
            <a:r>
              <a:rPr lang="fr-FR" dirty="0"/>
              <a:t> de la population</a:t>
            </a:r>
            <a:r>
              <a:rPr lang="fr-FR" baseline="30000" dirty="0">
                <a:hlinkClick r:id="rId10"/>
              </a:rPr>
              <a:t>1</a:t>
            </a:r>
            <a:r>
              <a:rPr lang="fr-FR" dirty="0"/>
              <a:t> </a:t>
            </a:r>
          </a:p>
          <a:p>
            <a:r>
              <a:rPr lang="fr-FR" dirty="0"/>
              <a:t>26 ORS sur le territoire nationale </a:t>
            </a:r>
          </a:p>
          <a:p>
            <a:r>
              <a:rPr lang="fr-FR" dirty="0"/>
              <a:t>Puis ave réforme territoriale – 13 actuellement en Fr métropolitaine + Guadeloupe, Martinique, Océan indien</a:t>
            </a:r>
          </a:p>
          <a:p>
            <a:endParaRPr lang="fr-FR" dirty="0"/>
          </a:p>
          <a:p>
            <a:r>
              <a:rPr lang="fr-FR" dirty="0" err="1"/>
              <a:t>Fnors</a:t>
            </a:r>
            <a:r>
              <a:rPr lang="fr-FR" dirty="0"/>
              <a:t> </a:t>
            </a:r>
          </a:p>
          <a:p>
            <a:r>
              <a:rPr lang="fr-FR" dirty="0"/>
              <a:t>Les missions principales de la FNORS sont : </a:t>
            </a:r>
          </a:p>
          <a:p>
            <a:pPr marL="172582" indent="-172582">
              <a:buFont typeface="Arial" panose="020B0604020202020204" pitchFamily="34" charset="0"/>
              <a:buChar char="•"/>
            </a:pPr>
            <a:r>
              <a:rPr lang="fr-FR" dirty="0"/>
              <a:t>la représentation des ORS auprès des instances nationales, qui permet aux observatoires membres d’accéder à des bases de données sanitaires confidentielles,</a:t>
            </a:r>
          </a:p>
          <a:p>
            <a:pPr marL="172582" indent="-172582">
              <a:buFont typeface="Arial" panose="020B0604020202020204" pitchFamily="34" charset="0"/>
              <a:buChar char="•"/>
            </a:pPr>
            <a:r>
              <a:rPr lang="fr-FR" dirty="0"/>
              <a:t>l’animation du réseau des ORS qui consiste à mettre au point des méthodes communes et cohérentes d’observation de la santé en région (à noter démarche qualité engagée depuis 2010, cosignées par le ministère chargé de la santé), </a:t>
            </a:r>
          </a:p>
          <a:p>
            <a:pPr marL="172582" indent="-172582">
              <a:buFont typeface="Arial" panose="020B0604020202020204" pitchFamily="34" charset="0"/>
              <a:buChar char="•"/>
            </a:pPr>
            <a:r>
              <a:rPr lang="fr-FR" dirty="0"/>
              <a:t>la coordination de travaux inter-ORS, </a:t>
            </a:r>
          </a:p>
          <a:p>
            <a:pPr marL="172582" indent="-172582">
              <a:buFont typeface="Arial" panose="020B0604020202020204" pitchFamily="34" charset="0"/>
              <a:buChar char="•"/>
            </a:pPr>
            <a:r>
              <a:rPr lang="fr-FR" dirty="0"/>
              <a:t>la gestion de la base de données </a:t>
            </a:r>
            <a:r>
              <a:rPr lang="fr-FR" dirty="0" err="1"/>
              <a:t>Score-Santé</a:t>
            </a:r>
            <a:r>
              <a:rPr lang="fr-FR" dirty="0"/>
              <a:t>, qui met à disposition un certain nombre d’indicateurs accessibles au grand public.</a:t>
            </a:r>
          </a:p>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a:t>
            </a:fld>
            <a:endParaRPr lang="fr-FR"/>
          </a:p>
        </p:txBody>
      </p:sp>
    </p:spTree>
    <p:extLst>
      <p:ext uri="{BB962C8B-B14F-4D97-AF65-F5344CB8AC3E}">
        <p14:creationId xmlns:p14="http://schemas.microsoft.com/office/powerpoint/2010/main" val="3608174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pPr lvl="1"/>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40</a:t>
            </a:fld>
            <a:endParaRPr lang="fr-FR"/>
          </a:p>
        </p:txBody>
      </p:sp>
    </p:spTree>
    <p:extLst>
      <p:ext uri="{BB962C8B-B14F-4D97-AF65-F5344CB8AC3E}">
        <p14:creationId xmlns:p14="http://schemas.microsoft.com/office/powerpoint/2010/main" val="3210163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r>
              <a:rPr lang="fr-FR" dirty="0"/>
              <a:t>IRESP : Institut de recherche</a:t>
            </a:r>
            <a:r>
              <a:rPr lang="fr-FR" baseline="0" dirty="0"/>
              <a:t> en santé publique</a:t>
            </a:r>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41</a:t>
            </a:fld>
            <a:endParaRPr lang="fr-FR"/>
          </a:p>
        </p:txBody>
      </p:sp>
    </p:spTree>
    <p:extLst>
      <p:ext uri="{BB962C8B-B14F-4D97-AF65-F5344CB8AC3E}">
        <p14:creationId xmlns:p14="http://schemas.microsoft.com/office/powerpoint/2010/main" val="3950654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42</a:t>
            </a:fld>
            <a:endParaRPr lang="fr-FR"/>
          </a:p>
        </p:txBody>
      </p:sp>
    </p:spTree>
    <p:extLst>
      <p:ext uri="{BB962C8B-B14F-4D97-AF65-F5344CB8AC3E}">
        <p14:creationId xmlns:p14="http://schemas.microsoft.com/office/powerpoint/2010/main" val="828574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43</a:t>
            </a:fld>
            <a:endParaRPr lang="fr-FR"/>
          </a:p>
        </p:txBody>
      </p:sp>
    </p:spTree>
    <p:extLst>
      <p:ext uri="{BB962C8B-B14F-4D97-AF65-F5344CB8AC3E}">
        <p14:creationId xmlns:p14="http://schemas.microsoft.com/office/powerpoint/2010/main" val="306300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normAutofit/>
          </a:bodyPr>
          <a:lstStyle/>
          <a:p>
            <a:pPr fontAlgn="base"/>
            <a:r>
              <a:rPr lang="fr-FR" sz="1000" dirty="0"/>
              <a:t>TRISAN est un centre de compétences pour optimiser la coopération transfrontalière et encourager les projets de coopération dans le champ de la santé dans le Rhin supérieur</a:t>
            </a:r>
          </a:p>
          <a:p>
            <a:pPr fontAlgn="base"/>
            <a:endParaRPr lang="fr-FR" sz="1000" dirty="0"/>
          </a:p>
          <a:p>
            <a:pPr fontAlgn="base"/>
            <a:r>
              <a:rPr lang="fr-FR" sz="1000" dirty="0" err="1"/>
              <a:t>Gedidot</a:t>
            </a:r>
            <a:r>
              <a:rPr lang="fr-FR" sz="1000" dirty="0"/>
              <a:t> </a:t>
            </a:r>
          </a:p>
          <a:p>
            <a:pPr fontAlgn="base"/>
            <a:r>
              <a:rPr lang="fr-FR" sz="1000" dirty="0"/>
              <a:t>mettre à disposition, de manière pérenne, des </a:t>
            </a:r>
            <a:r>
              <a:rPr lang="fr-FR" sz="1000" b="1" dirty="0"/>
              <a:t>données sociales et de santé</a:t>
            </a:r>
            <a:r>
              <a:rPr lang="fr-FR" sz="1000" dirty="0"/>
              <a:t> couvrant la zone transfrontalière France-Wallonie pour les professionnels de santé, les autorités et les décideurs ;</a:t>
            </a:r>
          </a:p>
          <a:p>
            <a:pPr fontAlgn="base"/>
            <a:r>
              <a:rPr lang="fr-FR" sz="1000" dirty="0"/>
              <a:t> à travers les données de santé, </a:t>
            </a:r>
            <a:r>
              <a:rPr lang="fr-FR" sz="1000" b="1" dirty="0"/>
              <a:t>sensibiliser les autorités</a:t>
            </a:r>
            <a:r>
              <a:rPr lang="fr-FR" sz="1000" dirty="0"/>
              <a:t> et associations locales à leur</a:t>
            </a:r>
            <a:br>
              <a:rPr lang="fr-FR" sz="1000" dirty="0"/>
            </a:br>
            <a:r>
              <a:rPr lang="fr-FR" sz="1000" dirty="0"/>
              <a:t>rôle en matière de santé et les guider dans leurs choix et engagements dans ce domaine.</a:t>
            </a:r>
          </a:p>
          <a:p>
            <a:pPr fontAlgn="base"/>
            <a:r>
              <a:rPr lang="fr-FR" sz="1000" dirty="0"/>
              <a:t>Concrètement, </a:t>
            </a:r>
            <a:r>
              <a:rPr lang="fr-FR" sz="1000" dirty="0" err="1"/>
              <a:t>GeDiDoT</a:t>
            </a:r>
            <a:r>
              <a:rPr lang="fr-FR" sz="1000" dirty="0"/>
              <a:t> s’articule autour de </a:t>
            </a:r>
            <a:r>
              <a:rPr lang="fr-FR" sz="1000" b="1" dirty="0"/>
              <a:t>3 modules de travail</a:t>
            </a:r>
            <a:r>
              <a:rPr lang="fr-FR" sz="1000" dirty="0"/>
              <a:t> :</a:t>
            </a:r>
          </a:p>
          <a:p>
            <a:pPr fontAlgn="base"/>
            <a:r>
              <a:rPr lang="fr-FR" sz="1000" dirty="0"/>
              <a:t>élaboration d’une </a:t>
            </a:r>
            <a:r>
              <a:rPr lang="fr-FR" sz="1000" b="1" dirty="0"/>
              <a:t>base de données transfrontalière</a:t>
            </a:r>
            <a:r>
              <a:rPr lang="fr-FR" sz="1000" dirty="0"/>
              <a:t> qui met en commun et</a:t>
            </a:r>
            <a:br>
              <a:rPr lang="fr-FR" sz="1000" dirty="0"/>
            </a:br>
            <a:r>
              <a:rPr lang="fr-FR" sz="1000" dirty="0"/>
              <a:t>à disposition de tous des données de France et de Wallonie caractérisant la</a:t>
            </a:r>
            <a:br>
              <a:rPr lang="fr-FR" sz="1000" dirty="0"/>
            </a:br>
            <a:r>
              <a:rPr lang="fr-FR" sz="1000" dirty="0"/>
              <a:t>situation </a:t>
            </a:r>
            <a:r>
              <a:rPr lang="fr-FR" sz="1000" dirty="0" err="1"/>
              <a:t>sociosanitaire</a:t>
            </a:r>
            <a:r>
              <a:rPr lang="fr-FR" sz="1000" dirty="0"/>
              <a:t> de la population et documentant les inégalités sociales et</a:t>
            </a:r>
            <a:br>
              <a:rPr lang="fr-FR" sz="1000" dirty="0"/>
            </a:br>
            <a:r>
              <a:rPr lang="fr-FR" sz="1000" dirty="0"/>
              <a:t>territoriales de santé ;</a:t>
            </a:r>
          </a:p>
          <a:p>
            <a:pPr fontAlgn="base"/>
            <a:r>
              <a:rPr lang="fr-FR" sz="1000" dirty="0"/>
              <a:t>rédaction et présentation de </a:t>
            </a:r>
            <a:r>
              <a:rPr lang="fr-FR" sz="1000" b="1" dirty="0"/>
              <a:t>profils locaux transfrontaliers de santé</a:t>
            </a:r>
            <a:r>
              <a:rPr lang="fr-FR" sz="1000" dirty="0"/>
              <a:t> qui</a:t>
            </a:r>
            <a:br>
              <a:rPr lang="fr-FR" sz="1000" dirty="0"/>
            </a:br>
            <a:r>
              <a:rPr lang="fr-FR" sz="1000" dirty="0"/>
              <a:t>interprètent 40 indicateurs sociaux et de santé choisis avec les acteurs locaux</a:t>
            </a:r>
            <a:br>
              <a:rPr lang="fr-FR" sz="1000" dirty="0"/>
            </a:br>
            <a:r>
              <a:rPr lang="fr-FR" sz="1000" dirty="0"/>
              <a:t>frontaliers afin qu’ils se les approprient et orientent leurs actions en faveur de la</a:t>
            </a:r>
            <a:br>
              <a:rPr lang="fr-FR" sz="1000" dirty="0"/>
            </a:br>
            <a:r>
              <a:rPr lang="fr-FR" sz="1000" dirty="0"/>
              <a:t>santé de la population ;</a:t>
            </a:r>
          </a:p>
          <a:p>
            <a:pPr fontAlgn="base"/>
            <a:r>
              <a:rPr lang="fr-FR" sz="1000" dirty="0"/>
              <a:t>étude de faisabilité pour la mise en place et la pérennisation d’un </a:t>
            </a:r>
            <a:r>
              <a:rPr lang="fr-FR" sz="1000" b="1" dirty="0"/>
              <a:t>Infocentre</a:t>
            </a:r>
            <a:br>
              <a:rPr lang="fr-FR" sz="1000" dirty="0"/>
            </a:br>
            <a:r>
              <a:rPr lang="fr-FR" sz="1000" b="1" dirty="0"/>
              <a:t>de santé publique transfrontalier</a:t>
            </a:r>
            <a:r>
              <a:rPr lang="fr-FR" sz="1000" dirty="0"/>
              <a:t> qui permettrait de pérenniser la consolidation des indicateurs sociaux et de santé à destination du grand public, des professionnels et des décideurs.</a:t>
            </a:r>
          </a:p>
          <a:p>
            <a:pPr fontAlgn="base"/>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44</a:t>
            </a:fld>
            <a:endParaRPr lang="fr-FR"/>
          </a:p>
        </p:txBody>
      </p:sp>
    </p:spTree>
    <p:extLst>
      <p:ext uri="{BB962C8B-B14F-4D97-AF65-F5344CB8AC3E}">
        <p14:creationId xmlns:p14="http://schemas.microsoft.com/office/powerpoint/2010/main" val="1373923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r>
              <a:rPr lang="fr-FR" dirty="0"/>
              <a:t>Participation au Registre REIN : Réseau épidémiologie et information en néphrologie </a:t>
            </a:r>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45</a:t>
            </a:fld>
            <a:endParaRPr lang="fr-FR"/>
          </a:p>
        </p:txBody>
      </p:sp>
    </p:spTree>
    <p:extLst>
      <p:ext uri="{BB962C8B-B14F-4D97-AF65-F5344CB8AC3E}">
        <p14:creationId xmlns:p14="http://schemas.microsoft.com/office/powerpoint/2010/main" val="2868971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46</a:t>
            </a:fld>
            <a:endParaRPr lang="fr-FR"/>
          </a:p>
        </p:txBody>
      </p:sp>
    </p:spTree>
    <p:extLst>
      <p:ext uri="{BB962C8B-B14F-4D97-AF65-F5344CB8AC3E}">
        <p14:creationId xmlns:p14="http://schemas.microsoft.com/office/powerpoint/2010/main" val="2120526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r>
              <a:rPr lang="fr-FR" dirty="0"/>
              <a:t>Signalons</a:t>
            </a:r>
            <a:r>
              <a:rPr lang="fr-FR" baseline="0" dirty="0"/>
              <a:t> notre nouveau site internet mis en ligne il y a environ 1 an</a:t>
            </a:r>
          </a:p>
          <a:p>
            <a:r>
              <a:rPr lang="fr-FR" baseline="0" dirty="0"/>
              <a:t>On l’espère une vitrine même </a:t>
            </a:r>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47</a:t>
            </a:fld>
            <a:endParaRPr lang="fr-FR"/>
          </a:p>
        </p:txBody>
      </p:sp>
    </p:spTree>
    <p:extLst>
      <p:ext uri="{BB962C8B-B14F-4D97-AF65-F5344CB8AC3E}">
        <p14:creationId xmlns:p14="http://schemas.microsoft.com/office/powerpoint/2010/main" val="3159840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48</a:t>
            </a:fld>
            <a:endParaRPr lang="fr-FR"/>
          </a:p>
        </p:txBody>
      </p:sp>
    </p:spTree>
    <p:extLst>
      <p:ext uri="{BB962C8B-B14F-4D97-AF65-F5344CB8AC3E}">
        <p14:creationId xmlns:p14="http://schemas.microsoft.com/office/powerpoint/2010/main" val="714368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lstStyle/>
          <a:p>
            <a:r>
              <a:rPr lang="fr-FR" dirty="0"/>
              <a:t>Ce qu’il faut bien comprendre c’est que l’observation n’est pas une fin en soi, elle répond en</a:t>
            </a:r>
            <a:r>
              <a:rPr lang="fr-FR" baseline="0" dirty="0"/>
              <a:t> fait directement à une demande, un besoin de connaissances, d’évaluation et d’animation territoriale.</a:t>
            </a:r>
          </a:p>
          <a:p>
            <a:endParaRPr lang="fr-FR" baseline="0" dirty="0"/>
          </a:p>
          <a:p>
            <a:r>
              <a:rPr lang="fr-FR" baseline="0" dirty="0"/>
              <a:t>Connaissance en premier lieu puisqu’il s’agit quand même du cœur de métier des outils d’observation :</a:t>
            </a:r>
          </a:p>
          <a:p>
            <a:pPr marL="172582" indent="-172582">
              <a:buFontTx/>
              <a:buChar char="-"/>
            </a:pPr>
            <a:r>
              <a:rPr lang="fr-FR" baseline="0" dirty="0"/>
              <a:t>Permet de prendre des décisions en connaissance de cause,</a:t>
            </a:r>
          </a:p>
          <a:p>
            <a:pPr marL="172582" indent="-172582">
              <a:buFontTx/>
              <a:buChar char="-"/>
            </a:pPr>
            <a:r>
              <a:rPr lang="fr-FR" baseline="0" dirty="0"/>
              <a:t>Permet de hiérarchiser les enjeux et les actions à mener.</a:t>
            </a:r>
          </a:p>
          <a:p>
            <a:pPr marL="172582" indent="-172582">
              <a:buFontTx/>
              <a:buChar char="-"/>
            </a:pPr>
            <a:endParaRPr lang="fr-FR" baseline="0" dirty="0"/>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49</a:t>
            </a:fld>
            <a:endParaRPr lang="fr-FR" dirty="0"/>
          </a:p>
        </p:txBody>
      </p:sp>
    </p:spTree>
    <p:extLst>
      <p:ext uri="{BB962C8B-B14F-4D97-AF65-F5344CB8AC3E}">
        <p14:creationId xmlns:p14="http://schemas.microsoft.com/office/powerpoint/2010/main" val="390149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5</a:t>
            </a:fld>
            <a:endParaRPr lang="fr-FR"/>
          </a:p>
        </p:txBody>
      </p:sp>
    </p:spTree>
    <p:extLst>
      <p:ext uri="{BB962C8B-B14F-4D97-AF65-F5344CB8AC3E}">
        <p14:creationId xmlns:p14="http://schemas.microsoft.com/office/powerpoint/2010/main" val="4264252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commentaires 2"/>
          <p:cNvSpPr>
            <a:spLocks noGrp="1"/>
          </p:cNvSpPr>
          <p:nvPr>
            <p:ph type="body" idx="1"/>
          </p:nvPr>
        </p:nvSpPr>
        <p:spPr/>
        <p:txBody>
          <a:bodyPr/>
          <a:lstStyle/>
          <a:p>
            <a:r>
              <a:rPr lang="fr-FR" baseline="0" dirty="0"/>
              <a:t>Enjeux d’évaluation ensuite :</a:t>
            </a:r>
          </a:p>
          <a:p>
            <a:pPr marL="172582" indent="-172582">
              <a:buFontTx/>
              <a:buChar char="-"/>
            </a:pPr>
            <a:r>
              <a:rPr lang="fr-FR" baseline="0" dirty="0"/>
              <a:t>s’intéresse à l’effet produit par les politiques menées,</a:t>
            </a:r>
          </a:p>
          <a:p>
            <a:pPr marL="172582" indent="-172582">
              <a:buFontTx/>
              <a:buChar char="-"/>
            </a:pPr>
            <a:r>
              <a:rPr lang="fr-FR" baseline="0" dirty="0"/>
              <a:t>L’évaluation n’est pas directement le métier des outils d’observation mais on leur demande de fournir le plus souvent les moyens de l’évaluation.</a:t>
            </a:r>
          </a:p>
          <a:p>
            <a:pPr marL="172582" indent="-172582">
              <a:buFontTx/>
              <a:buChar char="-"/>
            </a:pPr>
            <a:r>
              <a:rPr lang="fr-FR" baseline="0" dirty="0"/>
              <a:t>L’évaluation est rendu difficile aujourd’hui par l’accélération de certaines évolutions sociétales, et le temps de plus en plus court accordées aux politiques pour faire « effet ».</a:t>
            </a:r>
          </a:p>
          <a:p>
            <a:pPr marL="172582" indent="-172582">
              <a:buFontTx/>
              <a:buChar char="-"/>
            </a:pPr>
            <a:endParaRPr lang="fr-FR" baseline="0" dirty="0"/>
          </a:p>
          <a:p>
            <a:r>
              <a:rPr lang="fr-FR" baseline="0" dirty="0"/>
              <a:t>Enjeu d’animation territoriale enfin :</a:t>
            </a:r>
          </a:p>
          <a:p>
            <a:pPr marL="172582" indent="-172582">
              <a:buFontTx/>
              <a:buChar char="-"/>
            </a:pPr>
            <a:r>
              <a:rPr lang="fr-FR" baseline="0" dirty="0"/>
              <a:t>Explique aussi pourquoi on retrouve des outils d’observation pour toutes sortes de thématiques.</a:t>
            </a:r>
          </a:p>
        </p:txBody>
      </p:sp>
      <p:sp>
        <p:nvSpPr>
          <p:cNvPr id="4" name="Espace réservé du numéro de diapositive 3"/>
          <p:cNvSpPr>
            <a:spLocks noGrp="1"/>
          </p:cNvSpPr>
          <p:nvPr>
            <p:ph type="sldNum" sz="quarter" idx="10"/>
          </p:nvPr>
        </p:nvSpPr>
        <p:spPr/>
        <p:txBody>
          <a:bodyPr/>
          <a:lstStyle/>
          <a:p>
            <a:fld id="{DB99934A-0FC0-4495-93DE-64AD2C4B7A84}" type="slidenum">
              <a:rPr lang="fr-FR" smtClean="0"/>
              <a:pPr/>
              <a:t>50</a:t>
            </a:fld>
            <a:endParaRPr lang="fr-FR" dirty="0"/>
          </a:p>
        </p:txBody>
      </p:sp>
    </p:spTree>
    <p:extLst>
      <p:ext uri="{BB962C8B-B14F-4D97-AF65-F5344CB8AC3E}">
        <p14:creationId xmlns:p14="http://schemas.microsoft.com/office/powerpoint/2010/main" val="1643486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51</a:t>
            </a:fld>
            <a:endParaRPr lang="fr-FR"/>
          </a:p>
        </p:txBody>
      </p:sp>
    </p:spTree>
    <p:extLst>
      <p:ext uri="{BB962C8B-B14F-4D97-AF65-F5344CB8AC3E}">
        <p14:creationId xmlns:p14="http://schemas.microsoft.com/office/powerpoint/2010/main" val="277519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6</a:t>
            </a:fld>
            <a:endParaRPr lang="fr-FR"/>
          </a:p>
        </p:txBody>
      </p:sp>
    </p:spTree>
    <p:extLst>
      <p:ext uri="{BB962C8B-B14F-4D97-AF65-F5344CB8AC3E}">
        <p14:creationId xmlns:p14="http://schemas.microsoft.com/office/powerpoint/2010/main" val="40843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7</a:t>
            </a:fld>
            <a:endParaRPr lang="fr-FR"/>
          </a:p>
        </p:txBody>
      </p:sp>
    </p:spTree>
    <p:extLst>
      <p:ext uri="{BB962C8B-B14F-4D97-AF65-F5344CB8AC3E}">
        <p14:creationId xmlns:p14="http://schemas.microsoft.com/office/powerpoint/2010/main" val="132179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8</a:t>
            </a:fld>
            <a:endParaRPr lang="fr-FR"/>
          </a:p>
        </p:txBody>
      </p:sp>
    </p:spTree>
    <p:extLst>
      <p:ext uri="{BB962C8B-B14F-4D97-AF65-F5344CB8AC3E}">
        <p14:creationId xmlns:p14="http://schemas.microsoft.com/office/powerpoint/2010/main" val="3441380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1C00D91-54F9-451E-9746-371897B2BA2D}" type="slidenum">
              <a:rPr lang="fr-FR" smtClean="0"/>
              <a:pPr>
                <a:defRPr/>
              </a:pPr>
              <a:t>9</a:t>
            </a:fld>
            <a:endParaRPr lang="fr-FR"/>
          </a:p>
        </p:txBody>
      </p:sp>
    </p:spTree>
    <p:extLst>
      <p:ext uri="{BB962C8B-B14F-4D97-AF65-F5344CB8AC3E}">
        <p14:creationId xmlns:p14="http://schemas.microsoft.com/office/powerpoint/2010/main" val="1938346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0000"/>
            <a:ext cx="12192000" cy="5009322"/>
          </a:xfrm>
          <a:prstGeom prst="rect">
            <a:avLst/>
          </a:prstGeom>
        </p:spPr>
      </p:pic>
      <p:sp>
        <p:nvSpPr>
          <p:cNvPr id="2" name="Titre 1"/>
          <p:cNvSpPr>
            <a:spLocks noGrp="1"/>
          </p:cNvSpPr>
          <p:nvPr>
            <p:ph type="ctrTitle"/>
          </p:nvPr>
        </p:nvSpPr>
        <p:spPr>
          <a:xfrm>
            <a:off x="3983765" y="1484785"/>
            <a:ext cx="4320480" cy="3168351"/>
          </a:xfrm>
        </p:spPr>
        <p:txBody>
          <a:bodyPr/>
          <a:lstStyle>
            <a:lvl1pPr algn="l">
              <a:defRPr lang="fr-FR" sz="2500" kern="1200" cap="all" dirty="0">
                <a:solidFill>
                  <a:schemeClr val="bg1"/>
                </a:solidFill>
                <a:latin typeface="Arial" pitchFamily="34" charset="0"/>
                <a:ea typeface="+mn-ea"/>
                <a:cs typeface="Arial" pitchFamily="34" charset="0"/>
              </a:defRPr>
            </a:lvl1pPr>
          </a:lstStyle>
          <a:p>
            <a:r>
              <a:rPr lang="fr-FR"/>
              <a:t>Modifiez le style du titre</a:t>
            </a:r>
            <a:endParaRPr lang="fr-FR" dirty="0"/>
          </a:p>
        </p:txBody>
      </p:sp>
      <p:sp>
        <p:nvSpPr>
          <p:cNvPr id="3" name="Sous-titre 2"/>
          <p:cNvSpPr>
            <a:spLocks noGrp="1"/>
          </p:cNvSpPr>
          <p:nvPr>
            <p:ph type="subTitle" idx="1"/>
          </p:nvPr>
        </p:nvSpPr>
        <p:spPr>
          <a:xfrm>
            <a:off x="1487488" y="5013176"/>
            <a:ext cx="7046912" cy="769640"/>
          </a:xfrm>
        </p:spPr>
        <p:txBody>
          <a:bodyPr/>
          <a:lstStyle>
            <a:lvl1pPr marL="0" indent="0" algn="r">
              <a:buNone/>
              <a:defRPr lang="fr-FR" sz="1800" b="1" kern="1200" dirty="0">
                <a:solidFill>
                  <a:srgbClr val="3C85BD"/>
                </a:solidFill>
                <a:latin typeface="Arial" charset="0"/>
                <a:ea typeface="+mn-ea"/>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C9C82A58-129E-4A19-BC23-6DC1A92432F7}" type="datetimeFigureOut">
              <a:rPr lang="fr-FR"/>
              <a:pPr>
                <a:defRPr/>
              </a:pPr>
              <a:t>18/07/2019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945723A-042E-40AA-863D-55F7EEEF4374}" type="slidenum">
              <a:rPr lang="fr-FR"/>
              <a:pPr>
                <a:defRPr/>
              </a:pPr>
              <a:t>‹N°›</a:t>
            </a:fld>
            <a:endParaRPr lang="fr-FR"/>
          </a:p>
        </p:txBody>
      </p:sp>
      <p:pic>
        <p:nvPicPr>
          <p:cNvPr id="10" name="Imag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4400" y="878400"/>
            <a:ext cx="1747973" cy="8784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1pPr marL="444500" indent="-444500">
              <a:buClr>
                <a:srgbClr val="3C85BD"/>
              </a:buClr>
              <a:buSzPct val="85000"/>
              <a:buFont typeface="Wingdings" panose="05000000000000000000" pitchFamily="2" charset="2"/>
              <a:buChar char="q"/>
              <a:defRPr sz="2800"/>
            </a:lvl1pPr>
            <a:lvl2pPr marL="742950" indent="-285750">
              <a:buClr>
                <a:srgbClr val="3C85BD"/>
              </a:buClr>
              <a:buFont typeface="Wingdings" panose="05000000000000000000" pitchFamily="2" charset="2"/>
              <a:buChar char="§"/>
              <a:defRPr sz="2400"/>
            </a:lvl2pPr>
            <a:lvl3pPr marL="1143000" indent="-228600">
              <a:buClr>
                <a:srgbClr val="3C85BD"/>
              </a:buClr>
              <a:buFont typeface="Courier New" panose="02070309020205020404" pitchFamily="49" charset="0"/>
              <a:buChar char="o"/>
              <a:defRPr sz="2000"/>
            </a:lvl3pPr>
            <a:lvl4pPr marL="1600200" indent="-228600">
              <a:buClr>
                <a:srgbClr val="3C85BD"/>
              </a:buClr>
              <a:buFont typeface="Arial" panose="020B0604020202020204" pitchFamily="34" charset="0"/>
              <a:buChar char="•"/>
              <a:defRPr sz="1800"/>
            </a:lvl4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10"/>
          </p:nvPr>
        </p:nvSpPr>
        <p:spPr/>
        <p:txBody>
          <a:bodyPr/>
          <a:lstStyle>
            <a:lvl1pPr>
              <a:defRPr/>
            </a:lvl1pPr>
          </a:lstStyle>
          <a:p>
            <a:pPr>
              <a:defRPr/>
            </a:pPr>
            <a:fld id="{CC1A874B-E8D5-4C8E-9637-723D6E17DDB5}" type="datetimeFigureOut">
              <a:rPr lang="fr-FR"/>
              <a:pPr>
                <a:defRPr/>
              </a:pPr>
              <a:t>18/07/2019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z="1800">
                <a:solidFill>
                  <a:schemeClr val="tx1"/>
                </a:solidFill>
              </a:defRPr>
            </a:lvl1pPr>
          </a:lstStyle>
          <a:p>
            <a:pPr>
              <a:defRPr/>
            </a:pPr>
            <a:fld id="{7554A7A8-4B0C-48CB-B84E-DA79D204889B}" type="slidenum">
              <a:rPr lang="fr-FR" smtClean="0"/>
              <a:pPr>
                <a:defRPr/>
              </a:pPr>
              <a:t>‹N°›</a:t>
            </a:fld>
            <a:endParaRPr lang="fr-FR" dirty="0"/>
          </a:p>
        </p:txBody>
      </p:sp>
      <p:sp>
        <p:nvSpPr>
          <p:cNvPr id="2" name="Titre 1"/>
          <p:cNvSpPr>
            <a:spLocks noGrp="1"/>
          </p:cNvSpPr>
          <p:nvPr>
            <p:ph type="title"/>
          </p:nvPr>
        </p:nvSpPr>
        <p:spPr>
          <a:xfrm>
            <a:off x="1871531" y="188640"/>
            <a:ext cx="9710869" cy="1084982"/>
          </a:xfrm>
        </p:spPr>
        <p:txBody>
          <a:bodyPr anchor="b"/>
          <a:lstStyle>
            <a:lvl1pPr algn="l">
              <a:defRPr lang="fr-FR" sz="3200" kern="1200" cap="all" dirty="0">
                <a:solidFill>
                  <a:schemeClr val="bg1">
                    <a:lumMod val="65000"/>
                  </a:schemeClr>
                </a:solidFill>
                <a:latin typeface="Arial" pitchFamily="34" charset="0"/>
                <a:ea typeface="+mj-ea"/>
                <a:cs typeface="Arial" pitchFamily="34" charset="0"/>
              </a:defRPr>
            </a:lvl1pPr>
          </a:lstStyle>
          <a:p>
            <a:r>
              <a:rPr lang="fr-FR"/>
              <a:t>Modifiez le style du titre</a:t>
            </a:r>
            <a:endParaRPr lang="fr-FR" dirty="0"/>
          </a:p>
        </p:txBody>
      </p:sp>
      <p:pic>
        <p:nvPicPr>
          <p:cNvPr id="16" name="Image 15"/>
          <p:cNvPicPr>
            <a:picLocks noChangeAspect="1"/>
          </p:cNvPicPr>
          <p:nvPr userDrawn="1"/>
        </p:nvPicPr>
        <p:blipFill>
          <a:blip r:embed="rId2"/>
          <a:stretch>
            <a:fillRect/>
          </a:stretch>
        </p:blipFill>
        <p:spPr>
          <a:xfrm>
            <a:off x="666751" y="1072801"/>
            <a:ext cx="9744000" cy="313235"/>
          </a:xfrm>
          <a:prstGeom prst="rect">
            <a:avLst/>
          </a:prstGeom>
        </p:spPr>
      </p:pic>
      <p:pic>
        <p:nvPicPr>
          <p:cNvPr id="17" name="Image 16"/>
          <p:cNvPicPr>
            <a:picLocks noChangeAspect="1"/>
          </p:cNvPicPr>
          <p:nvPr userDrawn="1"/>
        </p:nvPicPr>
        <p:blipFill rotWithShape="1">
          <a:blip r:embed="rId3">
            <a:extLst>
              <a:ext uri="{28A0092B-C50C-407E-A947-70E740481C1C}">
                <a14:useLocalDpi xmlns:a14="http://schemas.microsoft.com/office/drawing/2010/main" val="0"/>
              </a:ext>
            </a:extLst>
          </a:blip>
          <a:srcRect t="18828" r="54902" b="39609"/>
          <a:stretch/>
        </p:blipFill>
        <p:spPr>
          <a:xfrm>
            <a:off x="6763200" y="5441846"/>
            <a:ext cx="5428800" cy="141615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a:extLst>
              <a:ext uri="{28A0092B-C50C-407E-A947-70E740481C1C}">
                <a14:useLocalDpi xmlns:a14="http://schemas.microsoft.com/office/drawing/2010/main" val="0"/>
              </a:ext>
            </a:extLst>
          </a:blip>
          <a:srcRect t="18828" r="54902" b="39609"/>
          <a:stretch/>
        </p:blipFill>
        <p:spPr>
          <a:xfrm>
            <a:off x="6763200" y="5441846"/>
            <a:ext cx="5428800" cy="1416154"/>
          </a:xfrm>
          <a:prstGeom prst="rect">
            <a:avLst/>
          </a:prstGeom>
        </p:spPr>
      </p:pic>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3119670" y="2636913"/>
            <a:ext cx="8206615" cy="1500187"/>
          </a:xfrm>
        </p:spPr>
        <p:txBody>
          <a:bodyPr anchor="b"/>
          <a:lstStyle>
            <a:lvl1pPr marL="0" indent="0">
              <a:buNone/>
              <a:defRPr lang="fr-FR" sz="1800" b="1" kern="1200" dirty="0" smtClean="0">
                <a:solidFill>
                  <a:srgbClr val="3C85BD"/>
                </a:solidFill>
                <a:latin typeface="Arial" charset="0"/>
                <a:ea typeface="+mn-ea"/>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309E059-AC9A-4732-9A94-0D0A8F2F5E74}" type="datetimeFigureOut">
              <a:rPr lang="fr-FR"/>
              <a:pPr>
                <a:defRPr/>
              </a:pPr>
              <a:t>18/07/2019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77128CF-2493-4462-9D89-5BA54980108C}" type="slidenum">
              <a:rPr lang="fr-FR"/>
              <a:pPr>
                <a:defRPr/>
              </a:pPr>
              <a:t>‹N°›</a:t>
            </a:fld>
            <a:endParaRPr lang="fr-FR" dirty="0"/>
          </a:p>
        </p:txBody>
      </p:sp>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t="18828" r="54902" b="39609"/>
          <a:stretch/>
        </p:blipFill>
        <p:spPr>
          <a:xfrm rot="5400000">
            <a:off x="-1091697" y="1091698"/>
            <a:ext cx="4071600" cy="188820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871531" y="274638"/>
            <a:ext cx="9710869" cy="994122"/>
          </a:xfrm>
        </p:spPr>
        <p:txBody>
          <a:bodyPr anchor="b"/>
          <a:lstStyle>
            <a:lvl1pPr algn="l">
              <a:defRPr lang="fr-FR" sz="3200" kern="1200" cap="all" dirty="0">
                <a:solidFill>
                  <a:schemeClr val="bg1">
                    <a:lumMod val="65000"/>
                  </a:schemeClr>
                </a:solidFill>
                <a:latin typeface="Arial" pitchFamily="34" charset="0"/>
                <a:ea typeface="+mj-ea"/>
                <a:cs typeface="Arial" pitchFamily="34" charset="0"/>
              </a:defRPr>
            </a:lvl1pPr>
          </a:lstStyle>
          <a:p>
            <a:r>
              <a:rPr lang="fr-FR"/>
              <a:t>Modifiez le style du titre</a:t>
            </a:r>
            <a:endParaRPr lang="fr-FR" dirty="0"/>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51526222-B5ED-4BDD-B111-AA93CC4109CE}" type="datetimeFigureOut">
              <a:rPr lang="fr-FR"/>
              <a:pPr>
                <a:defRPr/>
              </a:pPr>
              <a:t>18/07/2019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sz="1800">
                <a:solidFill>
                  <a:schemeClr val="tx1"/>
                </a:solidFill>
              </a:defRPr>
            </a:lvl1pPr>
          </a:lstStyle>
          <a:p>
            <a:pPr>
              <a:defRPr/>
            </a:pPr>
            <a:fld id="{EFFFC9E3-4E7C-40E9-A042-2BFAB4C41B98}" type="slidenum">
              <a:rPr lang="fr-FR" smtClean="0"/>
              <a:pPr>
                <a:defRPr/>
              </a:pPr>
              <a:t>‹N°›</a:t>
            </a:fld>
            <a:endParaRPr lang="fr-FR" dirty="0"/>
          </a:p>
        </p:txBody>
      </p:sp>
      <p:pic>
        <p:nvPicPr>
          <p:cNvPr id="10" name="Image 9"/>
          <p:cNvPicPr>
            <a:picLocks noChangeAspect="1"/>
          </p:cNvPicPr>
          <p:nvPr userDrawn="1"/>
        </p:nvPicPr>
        <p:blipFill rotWithShape="1">
          <a:blip r:embed="rId2">
            <a:extLst>
              <a:ext uri="{28A0092B-C50C-407E-A947-70E740481C1C}">
                <a14:useLocalDpi xmlns:a14="http://schemas.microsoft.com/office/drawing/2010/main" val="0"/>
              </a:ext>
            </a:extLst>
          </a:blip>
          <a:srcRect t="18828" r="54902" b="39609"/>
          <a:stretch/>
        </p:blipFill>
        <p:spPr>
          <a:xfrm>
            <a:off x="6763200" y="5441846"/>
            <a:ext cx="5428800" cy="1416154"/>
          </a:xfrm>
          <a:prstGeom prst="rect">
            <a:avLst/>
          </a:prstGeom>
        </p:spPr>
      </p:pic>
      <p:pic>
        <p:nvPicPr>
          <p:cNvPr id="11" name="Image 10"/>
          <p:cNvPicPr>
            <a:picLocks noChangeAspect="1"/>
          </p:cNvPicPr>
          <p:nvPr userDrawn="1"/>
        </p:nvPicPr>
        <p:blipFill>
          <a:blip r:embed="rId3"/>
          <a:stretch>
            <a:fillRect/>
          </a:stretch>
        </p:blipFill>
        <p:spPr>
          <a:xfrm>
            <a:off x="666751" y="1072801"/>
            <a:ext cx="9744000" cy="3132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871531" y="274638"/>
            <a:ext cx="9710869" cy="994122"/>
          </a:xfrm>
        </p:spPr>
        <p:txBody>
          <a:bodyPr anchor="b"/>
          <a:lstStyle>
            <a:lvl1pPr algn="l">
              <a:defRPr lang="fr-FR" sz="3200" kern="1200" cap="all" dirty="0">
                <a:solidFill>
                  <a:schemeClr val="bg1">
                    <a:lumMod val="65000"/>
                  </a:schemeClr>
                </a:solidFill>
                <a:latin typeface="Arial" pitchFamily="34" charset="0"/>
                <a:ea typeface="+mj-ea"/>
                <a:cs typeface="Arial" pitchFamily="34" charset="0"/>
              </a:defRPr>
            </a:lvl1pPr>
          </a:lstStyle>
          <a:p>
            <a:r>
              <a:rPr lang="fr-FR"/>
              <a:t>Modifiez le style du titre</a:t>
            </a:r>
            <a:endParaRPr lang="fr-FR" dirty="0"/>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58ACE862-5358-4BEF-94F3-B55E49DE389A}" type="datetimeFigureOut">
              <a:rPr lang="fr-FR"/>
              <a:pPr>
                <a:defRPr/>
              </a:pPr>
              <a:t>18/07/2019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sz="1800">
                <a:solidFill>
                  <a:schemeClr val="tx1"/>
                </a:solidFill>
              </a:defRPr>
            </a:lvl1pPr>
          </a:lstStyle>
          <a:p>
            <a:pPr>
              <a:defRPr/>
            </a:pPr>
            <a:fld id="{0C9F1376-501A-4B3D-A876-F3368CB5850A}" type="slidenum">
              <a:rPr lang="fr-FR" smtClean="0"/>
              <a:pPr>
                <a:defRPr/>
              </a:pPr>
              <a:t>‹N°›</a:t>
            </a:fld>
            <a:endParaRPr lang="fr-FR" dirty="0"/>
          </a:p>
        </p:txBody>
      </p:sp>
      <p:pic>
        <p:nvPicPr>
          <p:cNvPr id="12" name="Image 11"/>
          <p:cNvPicPr>
            <a:picLocks noChangeAspect="1"/>
          </p:cNvPicPr>
          <p:nvPr userDrawn="1"/>
        </p:nvPicPr>
        <p:blipFill rotWithShape="1">
          <a:blip r:embed="rId2">
            <a:extLst>
              <a:ext uri="{28A0092B-C50C-407E-A947-70E740481C1C}">
                <a14:useLocalDpi xmlns:a14="http://schemas.microsoft.com/office/drawing/2010/main" val="0"/>
              </a:ext>
            </a:extLst>
          </a:blip>
          <a:srcRect t="18828" r="54902" b="39609"/>
          <a:stretch/>
        </p:blipFill>
        <p:spPr>
          <a:xfrm>
            <a:off x="6763200" y="5441846"/>
            <a:ext cx="5428800" cy="1416154"/>
          </a:xfrm>
          <a:prstGeom prst="rect">
            <a:avLst/>
          </a:prstGeom>
        </p:spPr>
      </p:pic>
      <p:pic>
        <p:nvPicPr>
          <p:cNvPr id="13" name="Image 12"/>
          <p:cNvPicPr>
            <a:picLocks noChangeAspect="1"/>
          </p:cNvPicPr>
          <p:nvPr userDrawn="1"/>
        </p:nvPicPr>
        <p:blipFill>
          <a:blip r:embed="rId3"/>
          <a:stretch>
            <a:fillRect/>
          </a:stretch>
        </p:blipFill>
        <p:spPr>
          <a:xfrm>
            <a:off x="666751" y="1072801"/>
            <a:ext cx="9744000" cy="3132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871531" y="274638"/>
            <a:ext cx="9710869" cy="994122"/>
          </a:xfrm>
        </p:spPr>
        <p:txBody>
          <a:bodyPr/>
          <a:lstStyle>
            <a:lvl1pPr algn="l" rtl="0" eaLnBrk="1" fontAlgn="base" hangingPunct="1">
              <a:spcBef>
                <a:spcPct val="0"/>
              </a:spcBef>
              <a:spcAft>
                <a:spcPct val="0"/>
              </a:spcAft>
              <a:defRPr lang="fr-FR" sz="3200" kern="1200" cap="all" dirty="0">
                <a:solidFill>
                  <a:schemeClr val="bg1">
                    <a:lumMod val="65000"/>
                  </a:schemeClr>
                </a:solidFill>
                <a:latin typeface="Arial" pitchFamily="34" charset="0"/>
                <a:ea typeface="+mj-ea"/>
                <a:cs typeface="Arial" pitchFamily="34" charset="0"/>
              </a:defRPr>
            </a:lvl1pPr>
          </a:lstStyle>
          <a:p>
            <a:r>
              <a:rPr lang="fr-FR"/>
              <a:t>Modifiez le style du titre</a:t>
            </a:r>
            <a:endParaRPr lang="fr-FR" dirty="0"/>
          </a:p>
        </p:txBody>
      </p:sp>
      <p:sp>
        <p:nvSpPr>
          <p:cNvPr id="3" name="Espace réservé de la date 3"/>
          <p:cNvSpPr>
            <a:spLocks noGrp="1"/>
          </p:cNvSpPr>
          <p:nvPr>
            <p:ph type="dt" sz="half" idx="10"/>
          </p:nvPr>
        </p:nvSpPr>
        <p:spPr/>
        <p:txBody>
          <a:bodyPr/>
          <a:lstStyle>
            <a:lvl1pPr>
              <a:defRPr/>
            </a:lvl1pPr>
          </a:lstStyle>
          <a:p>
            <a:pPr>
              <a:defRPr/>
            </a:pPr>
            <a:fld id="{0A23C3C5-ED45-400B-BAAD-A2E9D7CC39AD}" type="datetimeFigureOut">
              <a:rPr lang="fr-FR"/>
              <a:pPr>
                <a:defRPr/>
              </a:pPr>
              <a:t>18/07/2019</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sz="1800">
                <a:solidFill>
                  <a:schemeClr val="tx1"/>
                </a:solidFill>
              </a:defRPr>
            </a:lvl1pPr>
          </a:lstStyle>
          <a:p>
            <a:pPr>
              <a:defRPr/>
            </a:pPr>
            <a:fld id="{F0990F34-7E1D-4B12-89BC-A84C2D4BCB7C}" type="slidenum">
              <a:rPr lang="fr-FR" smtClean="0"/>
              <a:pPr>
                <a:defRPr/>
              </a:pPr>
              <a:t>‹N°›</a:t>
            </a:fld>
            <a:endParaRPr lang="fr-FR"/>
          </a:p>
        </p:txBody>
      </p:sp>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t="18828" r="54902" b="39609"/>
          <a:stretch/>
        </p:blipFill>
        <p:spPr>
          <a:xfrm>
            <a:off x="6763200" y="5441846"/>
            <a:ext cx="5428800" cy="1416154"/>
          </a:xfrm>
          <a:prstGeom prst="rect">
            <a:avLst/>
          </a:prstGeom>
        </p:spPr>
      </p:pic>
      <p:pic>
        <p:nvPicPr>
          <p:cNvPr id="9" name="Image 8"/>
          <p:cNvPicPr>
            <a:picLocks noChangeAspect="1"/>
          </p:cNvPicPr>
          <p:nvPr userDrawn="1"/>
        </p:nvPicPr>
        <p:blipFill>
          <a:blip r:embed="rId3"/>
          <a:stretch>
            <a:fillRect/>
          </a:stretch>
        </p:blipFill>
        <p:spPr>
          <a:xfrm>
            <a:off x="666751" y="1072801"/>
            <a:ext cx="9744000" cy="3132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1871531" y="274638"/>
            <a:ext cx="9710869" cy="99412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dirty="0"/>
              <a:t>Cliquez pour modifier le style du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1D7C90B-51B0-4B10-8A20-4FD03D89F2E9}" type="datetimeFigureOut">
              <a:rPr lang="fr-FR"/>
              <a:pPr>
                <a:defRPr/>
              </a:pPr>
              <a:t>18/07/2019</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800">
                <a:solidFill>
                  <a:schemeClr val="tx1"/>
                </a:solidFill>
                <a:latin typeface="+mn-lt"/>
                <a:cs typeface="+mn-cs"/>
              </a:defRPr>
            </a:lvl1pPr>
          </a:lstStyle>
          <a:p>
            <a:pPr>
              <a:defRPr/>
            </a:pPr>
            <a:fld id="{DD001EFE-39CB-415D-8C4B-56FE298B255C}" type="slidenum">
              <a:rPr lang="fr-FR" smtClean="0"/>
              <a:pPr>
                <a:defRPr/>
              </a:pPr>
              <a:t>‹N°›</a:t>
            </a:fld>
            <a:endParaRPr lang="fr-F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Lst>
  <p:txStyles>
    <p:titleStyle>
      <a:lvl1pPr algn="l" rtl="0" eaLnBrk="1" fontAlgn="base" hangingPunct="1">
        <a:spcBef>
          <a:spcPct val="0"/>
        </a:spcBef>
        <a:spcAft>
          <a:spcPct val="0"/>
        </a:spcAft>
        <a:defRPr lang="fr-FR" sz="3200" kern="1200" cap="all" dirty="0" smtClean="0">
          <a:solidFill>
            <a:schemeClr val="bg1">
              <a:lumMod val="65000"/>
            </a:schemeClr>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ors-ge.org/etud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hyperlink" Target="https://ors-ge.org/sites/default/files/documents/bulletin%20information_orsge_20181031_sd_finale.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ors-ge.org/lettres-et-bulletin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ors-ge.org/" TargetMode="External"/><Relationship Id="rId7"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pPr algn="ctr"/>
            <a:r>
              <a:rPr lang="fr-FR" dirty="0"/>
              <a:t>L’observation en santé : une démarche de santé publique</a:t>
            </a:r>
            <a:br>
              <a:rPr lang="fr-FR" dirty="0"/>
            </a:br>
            <a:endParaRPr lang="fr-FR" dirty="0"/>
          </a:p>
        </p:txBody>
      </p:sp>
      <p:sp>
        <p:nvSpPr>
          <p:cNvPr id="5" name="Sous-titre 4"/>
          <p:cNvSpPr>
            <a:spLocks noGrp="1"/>
          </p:cNvSpPr>
          <p:nvPr>
            <p:ph type="subTitle" idx="1"/>
          </p:nvPr>
        </p:nvSpPr>
        <p:spPr/>
        <p:txBody>
          <a:bodyPr/>
          <a:lstStyle/>
          <a:p>
            <a:r>
              <a:rPr lang="fr-FR" dirty="0"/>
              <a:t>1</a:t>
            </a:r>
            <a:r>
              <a:rPr lang="fr-FR" baseline="30000" dirty="0"/>
              <a:t>er</a:t>
            </a:r>
            <a:r>
              <a:rPr lang="fr-FR" dirty="0"/>
              <a:t> Congrès régional FHF Grand Est </a:t>
            </a:r>
          </a:p>
          <a:p>
            <a:r>
              <a:rPr lang="fr-FR" dirty="0"/>
              <a:t>Strasbourg – 3 juillet 2019</a:t>
            </a:r>
          </a:p>
        </p:txBody>
      </p:sp>
    </p:spTree>
    <p:extLst>
      <p:ext uri="{BB962C8B-B14F-4D97-AF65-F5344CB8AC3E}">
        <p14:creationId xmlns:p14="http://schemas.microsoft.com/office/powerpoint/2010/main" val="3666383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déterminants de la santé</a:t>
            </a:r>
          </a:p>
        </p:txBody>
      </p:sp>
      <p:pic>
        <p:nvPicPr>
          <p:cNvPr id="6" name="Image 5"/>
          <p:cNvPicPr>
            <a:picLocks noChangeAspect="1"/>
          </p:cNvPicPr>
          <p:nvPr/>
        </p:nvPicPr>
        <p:blipFill rotWithShape="1">
          <a:blip r:embed="rId3"/>
          <a:srcRect l="30313" t="17679" r="31732" b="19406"/>
          <a:stretch/>
        </p:blipFill>
        <p:spPr>
          <a:xfrm>
            <a:off x="4346537" y="1417354"/>
            <a:ext cx="5864263" cy="5468030"/>
          </a:xfrm>
          <a:prstGeom prst="rect">
            <a:avLst/>
          </a:prstGeom>
        </p:spPr>
      </p:pic>
      <p:pic>
        <p:nvPicPr>
          <p:cNvPr id="7" name="Image 6"/>
          <p:cNvPicPr>
            <a:picLocks noChangeAspect="1"/>
          </p:cNvPicPr>
          <p:nvPr/>
        </p:nvPicPr>
        <p:blipFill rotWithShape="1">
          <a:blip r:embed="rId3"/>
          <a:srcRect l="58783" t="78920" r="30706" b="12902"/>
          <a:stretch/>
        </p:blipFill>
        <p:spPr>
          <a:xfrm>
            <a:off x="2783633" y="5790779"/>
            <a:ext cx="2138969" cy="936104"/>
          </a:xfrm>
          <a:prstGeom prst="rect">
            <a:avLst/>
          </a:prstGeom>
        </p:spPr>
      </p:pic>
    </p:spTree>
    <p:extLst>
      <p:ext uri="{BB962C8B-B14F-4D97-AF65-F5344CB8AC3E}">
        <p14:creationId xmlns:p14="http://schemas.microsoft.com/office/powerpoint/2010/main" val="15767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idx="1"/>
          </p:nvPr>
        </p:nvSpPr>
        <p:spPr>
          <a:xfrm>
            <a:off x="2129965" y="1628294"/>
            <a:ext cx="8229600" cy="4728057"/>
          </a:xfrm>
          <a:solidFill>
            <a:schemeClr val="bg1"/>
          </a:solidFill>
        </p:spPr>
        <p:txBody>
          <a:bodyPr/>
          <a:lstStyle/>
          <a:p>
            <a:pPr marL="0" indent="0">
              <a:buNone/>
            </a:pPr>
            <a:r>
              <a:rPr lang="fr-FR" sz="2400" b="1" dirty="0"/>
              <a:t>Méthodes de recueil d’informations :</a:t>
            </a:r>
          </a:p>
          <a:p>
            <a:pPr lvl="1">
              <a:buFont typeface="Wingdings" panose="05000000000000000000" pitchFamily="2" charset="2"/>
              <a:buChar char="q"/>
            </a:pPr>
            <a:r>
              <a:rPr lang="fr-FR" sz="2000" dirty="0"/>
              <a:t>Littérature existante</a:t>
            </a:r>
          </a:p>
          <a:p>
            <a:pPr lvl="1"/>
            <a:endParaRPr lang="fr-FR" sz="2000" dirty="0"/>
          </a:p>
          <a:p>
            <a:pPr lvl="1"/>
            <a:endParaRPr lang="fr-FR" sz="2000" dirty="0"/>
          </a:p>
          <a:p>
            <a:pPr marL="714375" lvl="2" indent="-285750">
              <a:buFont typeface="Wingdings" panose="05000000000000000000" pitchFamily="2" charset="2"/>
              <a:buChar char="q"/>
            </a:pPr>
            <a:r>
              <a:rPr lang="fr-FR" dirty="0"/>
              <a:t>Approches quantitatives </a:t>
            </a:r>
          </a:p>
          <a:p>
            <a:pPr lvl="1">
              <a:buFont typeface="Wingdings" panose="05000000000000000000" pitchFamily="2" charset="2"/>
              <a:buChar char="q"/>
            </a:pPr>
            <a:endParaRPr lang="fr-FR" sz="2000" dirty="0"/>
          </a:p>
          <a:p>
            <a:pPr lvl="1"/>
            <a:endParaRPr lang="fr-FR" sz="2000" dirty="0"/>
          </a:p>
          <a:p>
            <a:pPr lvl="1"/>
            <a:endParaRPr lang="fr-FR" sz="2000" dirty="0"/>
          </a:p>
          <a:p>
            <a:pPr marL="1200150" lvl="2" indent="-285750">
              <a:buFont typeface="Wingdings" panose="05000000000000000000" pitchFamily="2" charset="2"/>
              <a:buChar char="§"/>
            </a:pPr>
            <a:endParaRPr lang="fr-FR" dirty="0"/>
          </a:p>
          <a:p>
            <a:pPr marL="714375" lvl="3" indent="-285750">
              <a:buFont typeface="Wingdings" panose="05000000000000000000" pitchFamily="2" charset="2"/>
              <a:buChar char="q"/>
              <a:tabLst>
                <a:tab pos="1439863" algn="l"/>
              </a:tabLst>
            </a:pPr>
            <a:r>
              <a:rPr lang="fr-FR" sz="2000" dirty="0"/>
              <a:t>Approches qualitatives </a:t>
            </a:r>
          </a:p>
          <a:p>
            <a:endParaRPr lang="fr-FR" dirty="0"/>
          </a:p>
          <a:p>
            <a:endParaRPr lang="fr-FR" dirty="0"/>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t="14689"/>
          <a:stretch/>
        </p:blipFill>
        <p:spPr>
          <a:xfrm>
            <a:off x="4352893" y="5301208"/>
            <a:ext cx="1386897" cy="1235772"/>
          </a:xfrm>
          <a:prstGeom prst="rect">
            <a:avLst/>
          </a:prstGeom>
        </p:spPr>
      </p:pic>
      <p:sp>
        <p:nvSpPr>
          <p:cNvPr id="4" name="Espace réservé du numéro de diapositive 3"/>
          <p:cNvSpPr>
            <a:spLocks noGrp="1"/>
          </p:cNvSpPr>
          <p:nvPr>
            <p:ph type="sldNum" sz="quarter" idx="12"/>
          </p:nvPr>
        </p:nvSpPr>
        <p:spPr/>
        <p:txBody>
          <a:bodyPr/>
          <a:lstStyle/>
          <a:p>
            <a:fld id="{A6DFD35C-17E6-49D3-8E5F-20547CD68CDE}" type="slidenum">
              <a:rPr lang="fr-FR" smtClean="0"/>
              <a:pPr/>
              <a:t>11</a:t>
            </a:fld>
            <a:endParaRPr lang="fr-FR" dirty="0"/>
          </a:p>
        </p:txBody>
      </p:sp>
      <p:sp>
        <p:nvSpPr>
          <p:cNvPr id="5" name="Titre 4"/>
          <p:cNvSpPr>
            <a:spLocks noGrp="1"/>
          </p:cNvSpPr>
          <p:nvPr>
            <p:ph type="title"/>
          </p:nvPr>
        </p:nvSpPr>
        <p:spPr/>
        <p:txBody>
          <a:bodyPr/>
          <a:lstStyle/>
          <a:p>
            <a:r>
              <a:rPr lang="fr-FR" dirty="0"/>
              <a:t>Les données et leurs limites </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905" y="1939530"/>
            <a:ext cx="1012861" cy="101286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01970">
            <a:off x="5486062" y="3611150"/>
            <a:ext cx="864054" cy="86405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162" y="3573016"/>
            <a:ext cx="829378" cy="829378"/>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3904" y="3573016"/>
            <a:ext cx="828000" cy="828000"/>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3657" y="5416644"/>
            <a:ext cx="828000" cy="828000"/>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2104" y="5388551"/>
            <a:ext cx="828000" cy="828000"/>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1291" y="5378657"/>
            <a:ext cx="828000" cy="828000"/>
          </a:xfrm>
          <a:prstGeom prst="rect">
            <a:avLst/>
          </a:prstGeom>
        </p:spPr>
      </p:pic>
    </p:spTree>
    <p:extLst>
      <p:ext uri="{BB962C8B-B14F-4D97-AF65-F5344CB8AC3E}">
        <p14:creationId xmlns:p14="http://schemas.microsoft.com/office/powerpoint/2010/main" val="400650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idx="1"/>
          </p:nvPr>
        </p:nvSpPr>
        <p:spPr>
          <a:xfrm>
            <a:off x="2129965" y="1628294"/>
            <a:ext cx="8229600" cy="4728057"/>
          </a:xfrm>
          <a:solidFill>
            <a:schemeClr val="bg1"/>
          </a:solidFill>
        </p:spPr>
        <p:txBody>
          <a:bodyPr/>
          <a:lstStyle/>
          <a:p>
            <a:pPr marL="0" indent="0">
              <a:buNone/>
            </a:pPr>
            <a:r>
              <a:rPr lang="fr-FR" sz="2400" b="1" dirty="0"/>
              <a:t>Méthodes de recueil d’informations :</a:t>
            </a:r>
          </a:p>
          <a:p>
            <a:pPr lvl="1">
              <a:buFont typeface="Wingdings" panose="05000000000000000000" pitchFamily="2" charset="2"/>
              <a:buChar char="q"/>
            </a:pPr>
            <a:r>
              <a:rPr lang="fr-FR" sz="2000" dirty="0"/>
              <a:t>Littérature existante</a:t>
            </a:r>
          </a:p>
          <a:p>
            <a:pPr lvl="1"/>
            <a:endParaRPr lang="fr-FR" sz="2000" dirty="0"/>
          </a:p>
          <a:p>
            <a:pPr lvl="1"/>
            <a:endParaRPr lang="fr-FR" sz="2000" dirty="0"/>
          </a:p>
          <a:p>
            <a:pPr marL="714375" lvl="2" indent="-285750">
              <a:buFont typeface="Wingdings" panose="05000000000000000000" pitchFamily="2" charset="2"/>
              <a:buChar char="q"/>
            </a:pPr>
            <a:r>
              <a:rPr lang="fr-FR" dirty="0"/>
              <a:t>Approches quantitatives </a:t>
            </a:r>
          </a:p>
          <a:p>
            <a:pPr lvl="1">
              <a:buFont typeface="Wingdings" panose="05000000000000000000" pitchFamily="2" charset="2"/>
              <a:buChar char="q"/>
            </a:pPr>
            <a:endParaRPr lang="fr-FR" sz="2000" dirty="0"/>
          </a:p>
          <a:p>
            <a:pPr lvl="1"/>
            <a:endParaRPr lang="fr-FR" sz="2000" dirty="0"/>
          </a:p>
          <a:p>
            <a:pPr lvl="1"/>
            <a:endParaRPr lang="fr-FR" sz="2000" dirty="0"/>
          </a:p>
          <a:p>
            <a:pPr marL="1200150" lvl="2" indent="-285750">
              <a:buFont typeface="Wingdings" panose="05000000000000000000" pitchFamily="2" charset="2"/>
              <a:buChar char="§"/>
            </a:pPr>
            <a:endParaRPr lang="fr-FR" dirty="0"/>
          </a:p>
          <a:p>
            <a:pPr marL="714375" lvl="3" indent="-285750">
              <a:buFont typeface="Wingdings" panose="05000000000000000000" pitchFamily="2" charset="2"/>
              <a:buChar char="q"/>
              <a:tabLst>
                <a:tab pos="1439863" algn="l"/>
              </a:tabLst>
            </a:pPr>
            <a:r>
              <a:rPr lang="fr-FR" sz="2000" dirty="0"/>
              <a:t>Approches qualitatives </a:t>
            </a:r>
          </a:p>
          <a:p>
            <a:endParaRPr lang="fr-FR" dirty="0"/>
          </a:p>
          <a:p>
            <a:endParaRPr lang="fr-FR" dirty="0"/>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t="14689"/>
          <a:stretch/>
        </p:blipFill>
        <p:spPr>
          <a:xfrm>
            <a:off x="4352893" y="5301208"/>
            <a:ext cx="1386897" cy="1235772"/>
          </a:xfrm>
          <a:prstGeom prst="rect">
            <a:avLst/>
          </a:prstGeom>
        </p:spPr>
      </p:pic>
      <p:sp>
        <p:nvSpPr>
          <p:cNvPr id="4" name="Espace réservé du numéro de diapositive 3"/>
          <p:cNvSpPr>
            <a:spLocks noGrp="1"/>
          </p:cNvSpPr>
          <p:nvPr>
            <p:ph type="sldNum" sz="quarter" idx="12"/>
          </p:nvPr>
        </p:nvSpPr>
        <p:spPr/>
        <p:txBody>
          <a:bodyPr/>
          <a:lstStyle/>
          <a:p>
            <a:fld id="{A6DFD35C-17E6-49D3-8E5F-20547CD68CDE}" type="slidenum">
              <a:rPr lang="fr-FR" smtClean="0"/>
              <a:pPr/>
              <a:t>12</a:t>
            </a:fld>
            <a:endParaRPr lang="fr-FR" dirty="0"/>
          </a:p>
        </p:txBody>
      </p:sp>
      <p:sp>
        <p:nvSpPr>
          <p:cNvPr id="5" name="Titre 4"/>
          <p:cNvSpPr>
            <a:spLocks noGrp="1"/>
          </p:cNvSpPr>
          <p:nvPr>
            <p:ph type="title"/>
          </p:nvPr>
        </p:nvSpPr>
        <p:spPr/>
        <p:txBody>
          <a:bodyPr/>
          <a:lstStyle/>
          <a:p>
            <a:r>
              <a:rPr lang="fr-FR" dirty="0"/>
              <a:t>Les données et leurs limites </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905" y="1939530"/>
            <a:ext cx="1012861" cy="101286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01970">
            <a:off x="5486062" y="3611150"/>
            <a:ext cx="864054" cy="86405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162" y="3573016"/>
            <a:ext cx="829378" cy="829378"/>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3904" y="3573016"/>
            <a:ext cx="828000" cy="828000"/>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3657" y="5416644"/>
            <a:ext cx="828000" cy="828000"/>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2104" y="5388551"/>
            <a:ext cx="828000" cy="828000"/>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1291" y="5378657"/>
            <a:ext cx="828000" cy="828000"/>
          </a:xfrm>
          <a:prstGeom prst="rect">
            <a:avLst/>
          </a:prstGeom>
        </p:spPr>
      </p:pic>
      <p:sp>
        <p:nvSpPr>
          <p:cNvPr id="2" name="Rectangle à coins arrondis 1"/>
          <p:cNvSpPr/>
          <p:nvPr/>
        </p:nvSpPr>
        <p:spPr>
          <a:xfrm>
            <a:off x="2129965" y="3067826"/>
            <a:ext cx="6342300" cy="16573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6827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1981200" y="1600200"/>
            <a:ext cx="8229600" cy="5121275"/>
          </a:xfrm>
          <a:solidFill>
            <a:schemeClr val="bg1"/>
          </a:solidFill>
        </p:spPr>
        <p:txBody>
          <a:bodyPr/>
          <a:lstStyle/>
          <a:p>
            <a:pPr marL="0" indent="0" algn="ctr">
              <a:buNone/>
            </a:pPr>
            <a:r>
              <a:rPr lang="fr-FR" b="1" dirty="0"/>
              <a:t>Approches quantitatives :</a:t>
            </a:r>
          </a:p>
          <a:p>
            <a:pPr marL="1200150" lvl="2" indent="-285750">
              <a:buFont typeface="Wingdings" panose="05000000000000000000" pitchFamily="2" charset="2"/>
              <a:buChar char="§"/>
            </a:pPr>
            <a:endParaRPr lang="fr-FR" sz="1000" dirty="0"/>
          </a:p>
          <a:p>
            <a:pPr marL="263525" lvl="1" indent="-263525">
              <a:buFont typeface="Wingdings" panose="05000000000000000000" pitchFamily="2" charset="2"/>
              <a:buChar char="q"/>
            </a:pPr>
            <a:r>
              <a:rPr lang="fr-FR" sz="2000" dirty="0"/>
              <a:t>Il </a:t>
            </a:r>
            <a:r>
              <a:rPr lang="fr-FR" dirty="0"/>
              <a:t>s’agit du pilier technique de l’observation. Approche qui vise le recueil de données objectives et leur analyse (statistiques, approche cartographique, etc.).</a:t>
            </a:r>
          </a:p>
          <a:p>
            <a:pPr marL="0" lvl="1" indent="0">
              <a:buNone/>
            </a:pPr>
            <a:endParaRPr lang="fr-FR" sz="1050" dirty="0"/>
          </a:p>
          <a:p>
            <a:pPr marL="263525" lvl="1" indent="-263525">
              <a:buFont typeface="Wingdings" panose="05000000000000000000" pitchFamily="2" charset="2"/>
              <a:buChar char="q"/>
            </a:pPr>
            <a:r>
              <a:rPr lang="fr-FR" dirty="0"/>
              <a:t>Données des </a:t>
            </a:r>
            <a:r>
              <a:rPr lang="fr-FR" b="1" dirty="0"/>
              <a:t>systèmes d’informations statistiques </a:t>
            </a:r>
            <a:r>
              <a:rPr lang="fr-FR" dirty="0"/>
              <a:t>(population, santé, économie, logement, médico-social, etc.). </a:t>
            </a:r>
            <a:r>
              <a:rPr lang="fr-FR" b="1" dirty="0"/>
              <a:t>L’ORS accède aux données de mortalité, ALD, PMSI, SNDS. </a:t>
            </a:r>
          </a:p>
          <a:p>
            <a:pPr marL="263525" lvl="1" indent="-263525"/>
            <a:endParaRPr lang="fr-FR" sz="1050" dirty="0"/>
          </a:p>
          <a:p>
            <a:pPr marL="263525" lvl="1" indent="-263525">
              <a:buFont typeface="Wingdings" panose="05000000000000000000" pitchFamily="2" charset="2"/>
              <a:buChar char="q"/>
            </a:pPr>
            <a:r>
              <a:rPr lang="fr-FR" dirty="0"/>
              <a:t>Données </a:t>
            </a:r>
            <a:r>
              <a:rPr lang="fr-FR" b="1" dirty="0"/>
              <a:t>d’enquêtes quantitatives  ou de dispositifs existants </a:t>
            </a:r>
            <a:r>
              <a:rPr lang="fr-FR" dirty="0"/>
              <a:t>(échantillons d’enquêtes nationales, enquêtes locales existantes, création d’une enquête spécifique, ex logiciel santé scolaire, recueil des certificats de santé des PMI, etc.).</a:t>
            </a:r>
          </a:p>
          <a:p>
            <a:pPr marL="0" lvl="1" indent="0">
              <a:buNone/>
            </a:pPr>
            <a:endParaRPr lang="fr-FR" dirty="0"/>
          </a:p>
          <a:p>
            <a:pPr marL="263525" indent="-263525"/>
            <a:endParaRPr lang="fr-FR" sz="2400" dirty="0"/>
          </a:p>
          <a:p>
            <a:pPr marL="263525" indent="-263525"/>
            <a:endParaRPr lang="fr-FR" sz="2400" dirty="0"/>
          </a:p>
        </p:txBody>
      </p:sp>
      <p:sp>
        <p:nvSpPr>
          <p:cNvPr id="4" name="Espace réservé du numéro de diapositive 3"/>
          <p:cNvSpPr>
            <a:spLocks noGrp="1"/>
          </p:cNvSpPr>
          <p:nvPr>
            <p:ph type="sldNum" sz="quarter" idx="12"/>
          </p:nvPr>
        </p:nvSpPr>
        <p:spPr/>
        <p:txBody>
          <a:bodyPr/>
          <a:lstStyle/>
          <a:p>
            <a:fld id="{A6DFD35C-17E6-49D3-8E5F-20547CD68CDE}" type="slidenum">
              <a:rPr lang="fr-FR" smtClean="0"/>
              <a:pPr/>
              <a:t>13</a:t>
            </a:fld>
            <a:endParaRPr lang="fr-FR" dirty="0"/>
          </a:p>
        </p:txBody>
      </p:sp>
      <p:sp>
        <p:nvSpPr>
          <p:cNvPr id="5" name="Titre 4"/>
          <p:cNvSpPr>
            <a:spLocks noGrp="1"/>
          </p:cNvSpPr>
          <p:nvPr>
            <p:ph type="title"/>
          </p:nvPr>
        </p:nvSpPr>
        <p:spPr/>
        <p:txBody>
          <a:bodyPr/>
          <a:lstStyle/>
          <a:p>
            <a:r>
              <a:rPr lang="fr-FR" dirty="0"/>
              <a:t>Les données et leurs limites </a:t>
            </a:r>
          </a:p>
        </p:txBody>
      </p:sp>
      <p:sp>
        <p:nvSpPr>
          <p:cNvPr id="15" name="Rectangle à coins arrondis 14"/>
          <p:cNvSpPr/>
          <p:nvPr/>
        </p:nvSpPr>
        <p:spPr>
          <a:xfrm>
            <a:off x="1909192" y="3573016"/>
            <a:ext cx="8363272" cy="29523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8972439" y="3246438"/>
            <a:ext cx="1234480" cy="369332"/>
          </a:xfrm>
          <a:prstGeom prst="rect">
            <a:avLst/>
          </a:prstGeom>
          <a:noFill/>
        </p:spPr>
        <p:txBody>
          <a:bodyPr wrap="square" rtlCol="0">
            <a:spAutoFit/>
          </a:bodyPr>
          <a:lstStyle/>
          <a:p>
            <a:r>
              <a:rPr lang="fr-FR" dirty="0">
                <a:solidFill>
                  <a:srgbClr val="456DB2"/>
                </a:solidFill>
              </a:rPr>
              <a:t>RECUEIL</a:t>
            </a:r>
          </a:p>
        </p:txBody>
      </p:sp>
    </p:spTree>
    <p:extLst>
      <p:ext uri="{BB962C8B-B14F-4D97-AF65-F5344CB8AC3E}">
        <p14:creationId xmlns:p14="http://schemas.microsoft.com/office/powerpoint/2010/main" val="49699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idx="1"/>
          </p:nvPr>
        </p:nvSpPr>
        <p:spPr>
          <a:xfrm>
            <a:off x="2129965" y="1628294"/>
            <a:ext cx="8229600" cy="4728057"/>
          </a:xfrm>
          <a:solidFill>
            <a:schemeClr val="bg1"/>
          </a:solidFill>
        </p:spPr>
        <p:txBody>
          <a:bodyPr/>
          <a:lstStyle/>
          <a:p>
            <a:pPr marL="0" indent="0">
              <a:buNone/>
            </a:pPr>
            <a:r>
              <a:rPr lang="fr-FR" sz="2400" b="1" dirty="0"/>
              <a:t>Méthodes de recueil d’informations :</a:t>
            </a:r>
          </a:p>
          <a:p>
            <a:pPr lvl="1">
              <a:buFont typeface="Wingdings" panose="05000000000000000000" pitchFamily="2" charset="2"/>
              <a:buChar char="q"/>
            </a:pPr>
            <a:r>
              <a:rPr lang="fr-FR" sz="2000" dirty="0"/>
              <a:t>Littérature existante</a:t>
            </a:r>
          </a:p>
          <a:p>
            <a:pPr lvl="1"/>
            <a:endParaRPr lang="fr-FR" sz="2000" dirty="0"/>
          </a:p>
          <a:p>
            <a:pPr lvl="1"/>
            <a:endParaRPr lang="fr-FR" sz="2000" dirty="0"/>
          </a:p>
          <a:p>
            <a:pPr marL="714375" lvl="2" indent="-285750">
              <a:buFont typeface="Wingdings" panose="05000000000000000000" pitchFamily="2" charset="2"/>
              <a:buChar char="q"/>
            </a:pPr>
            <a:r>
              <a:rPr lang="fr-FR" dirty="0"/>
              <a:t>Approches quantitatives </a:t>
            </a:r>
          </a:p>
          <a:p>
            <a:pPr lvl="1">
              <a:buFont typeface="Wingdings" panose="05000000000000000000" pitchFamily="2" charset="2"/>
              <a:buChar char="q"/>
            </a:pPr>
            <a:endParaRPr lang="fr-FR" sz="2000" dirty="0"/>
          </a:p>
          <a:p>
            <a:pPr lvl="1"/>
            <a:endParaRPr lang="fr-FR" sz="2000" dirty="0"/>
          </a:p>
          <a:p>
            <a:pPr lvl="1"/>
            <a:endParaRPr lang="fr-FR" sz="2000" dirty="0"/>
          </a:p>
          <a:p>
            <a:pPr marL="1200150" lvl="2" indent="-285750">
              <a:buFont typeface="Wingdings" panose="05000000000000000000" pitchFamily="2" charset="2"/>
              <a:buChar char="§"/>
            </a:pPr>
            <a:endParaRPr lang="fr-FR" dirty="0"/>
          </a:p>
          <a:p>
            <a:pPr marL="714375" lvl="3" indent="-285750">
              <a:buFont typeface="Wingdings" panose="05000000000000000000" pitchFamily="2" charset="2"/>
              <a:buChar char="q"/>
              <a:tabLst>
                <a:tab pos="1439863" algn="l"/>
              </a:tabLst>
            </a:pPr>
            <a:r>
              <a:rPr lang="fr-FR" sz="2000" dirty="0"/>
              <a:t>Approches qualitatives </a:t>
            </a:r>
          </a:p>
          <a:p>
            <a:endParaRPr lang="fr-FR" dirty="0"/>
          </a:p>
          <a:p>
            <a:endParaRPr lang="fr-FR" dirty="0"/>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t="14689"/>
          <a:stretch/>
        </p:blipFill>
        <p:spPr>
          <a:xfrm>
            <a:off x="4352893" y="5301208"/>
            <a:ext cx="1386897" cy="1235772"/>
          </a:xfrm>
          <a:prstGeom prst="rect">
            <a:avLst/>
          </a:prstGeom>
        </p:spPr>
      </p:pic>
      <p:sp>
        <p:nvSpPr>
          <p:cNvPr id="4" name="Espace réservé du numéro de diapositive 3"/>
          <p:cNvSpPr>
            <a:spLocks noGrp="1"/>
          </p:cNvSpPr>
          <p:nvPr>
            <p:ph type="sldNum" sz="quarter" idx="12"/>
          </p:nvPr>
        </p:nvSpPr>
        <p:spPr/>
        <p:txBody>
          <a:bodyPr/>
          <a:lstStyle/>
          <a:p>
            <a:fld id="{A6DFD35C-17E6-49D3-8E5F-20547CD68CDE}" type="slidenum">
              <a:rPr lang="fr-FR" smtClean="0"/>
              <a:pPr/>
              <a:t>14</a:t>
            </a:fld>
            <a:endParaRPr lang="fr-FR" dirty="0"/>
          </a:p>
        </p:txBody>
      </p:sp>
      <p:sp>
        <p:nvSpPr>
          <p:cNvPr id="5" name="Titre 4"/>
          <p:cNvSpPr>
            <a:spLocks noGrp="1"/>
          </p:cNvSpPr>
          <p:nvPr>
            <p:ph type="title"/>
          </p:nvPr>
        </p:nvSpPr>
        <p:spPr/>
        <p:txBody>
          <a:bodyPr/>
          <a:lstStyle/>
          <a:p>
            <a:r>
              <a:rPr lang="fr-FR" dirty="0"/>
              <a:t>Les données et leurs limites </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905" y="1939530"/>
            <a:ext cx="1012861" cy="101286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01970">
            <a:off x="5486062" y="3611150"/>
            <a:ext cx="864054" cy="86405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162" y="3573016"/>
            <a:ext cx="829378" cy="829378"/>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3904" y="3573016"/>
            <a:ext cx="828000" cy="828000"/>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3657" y="5416644"/>
            <a:ext cx="828000" cy="828000"/>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2104" y="5388551"/>
            <a:ext cx="828000" cy="828000"/>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1291" y="5378657"/>
            <a:ext cx="828000" cy="828000"/>
          </a:xfrm>
          <a:prstGeom prst="rect">
            <a:avLst/>
          </a:prstGeom>
        </p:spPr>
      </p:pic>
      <p:sp>
        <p:nvSpPr>
          <p:cNvPr id="2" name="Rectangle à coins arrondis 1"/>
          <p:cNvSpPr/>
          <p:nvPr/>
        </p:nvSpPr>
        <p:spPr>
          <a:xfrm>
            <a:off x="2351584" y="4897113"/>
            <a:ext cx="6342300" cy="16573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2576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solidFill>
            <a:schemeClr val="bg1"/>
          </a:solidFill>
        </p:spPr>
        <p:txBody>
          <a:bodyPr/>
          <a:lstStyle/>
          <a:p>
            <a:pPr marL="0" indent="0" algn="ctr">
              <a:buNone/>
            </a:pPr>
            <a:r>
              <a:rPr lang="fr-FR" b="1" dirty="0"/>
              <a:t>Approches qualitatives :</a:t>
            </a:r>
          </a:p>
          <a:p>
            <a:pPr marL="285750" indent="-285750">
              <a:buFont typeface="Wingdings" panose="05000000000000000000" pitchFamily="2" charset="2"/>
              <a:buChar char="§"/>
            </a:pPr>
            <a:endParaRPr lang="fr-FR" sz="1000" dirty="0"/>
          </a:p>
          <a:p>
            <a:pPr marL="285750" lvl="1" algn="just">
              <a:buFont typeface="Wingdings" panose="05000000000000000000" pitchFamily="2" charset="2"/>
              <a:buChar char="q"/>
            </a:pPr>
            <a:r>
              <a:rPr lang="fr-FR" sz="2000" dirty="0"/>
              <a:t>Il s’agit du pilier sensible (donner du sens) de l’observation. Approche qui permet une analyse plus nuancée du territoire et des enjeux.</a:t>
            </a:r>
          </a:p>
          <a:p>
            <a:pPr marL="285750" indent="-285750" algn="just"/>
            <a:endParaRPr lang="fr-FR" sz="1000" dirty="0"/>
          </a:p>
          <a:p>
            <a:pPr marL="285750" lvl="1" algn="just">
              <a:buFont typeface="Wingdings" panose="05000000000000000000" pitchFamily="2" charset="2"/>
              <a:buChar char="q"/>
            </a:pPr>
            <a:r>
              <a:rPr lang="fr-FR" sz="2000" dirty="0"/>
              <a:t>Des approches qui se basent sur des méthodologies rigoureuses produites par les sciences sociales (sociologie, ethnologie, anthropologie).</a:t>
            </a:r>
          </a:p>
          <a:p>
            <a:pPr marL="285750" lvl="1" algn="just">
              <a:buFont typeface="Wingdings" panose="05000000000000000000" pitchFamily="2" charset="2"/>
              <a:buChar char="q"/>
            </a:pPr>
            <a:endParaRPr lang="fr-FR" sz="1000" dirty="0"/>
          </a:p>
          <a:p>
            <a:pPr marL="285750" lvl="1" algn="just">
              <a:buFont typeface="Wingdings" panose="05000000000000000000" pitchFamily="2" charset="2"/>
              <a:buChar char="q"/>
            </a:pPr>
            <a:r>
              <a:rPr lang="fr-FR" sz="2000" dirty="0"/>
              <a:t>Dans le cadre de diagnostic partagé, approche qui permet aussi de créer une dynamique d’acteurs, de favoriser la création de réseaux et l’émergence d’une vision commune.</a:t>
            </a:r>
          </a:p>
          <a:p>
            <a:pPr algn="ctr">
              <a:buFont typeface="Wingdings" panose="05000000000000000000" pitchFamily="2" charset="2"/>
              <a:buChar char="ü"/>
            </a:pPr>
            <a:endParaRPr lang="fr-FR" sz="1050" dirty="0"/>
          </a:p>
          <a:p>
            <a:pPr marL="742950" lvl="2" indent="-285750" algn="ctr">
              <a:buFont typeface="Wingdings" panose="05000000000000000000" pitchFamily="2" charset="2"/>
              <a:buChar char="ü"/>
            </a:pPr>
            <a:r>
              <a:rPr lang="fr-FR" sz="1800" b="1" dirty="0"/>
              <a:t>Entretiens</a:t>
            </a:r>
            <a:r>
              <a:rPr lang="fr-FR" sz="1800" dirty="0"/>
              <a:t> individuels (acteurs, usagers, élus, etc.)</a:t>
            </a:r>
          </a:p>
          <a:p>
            <a:pPr marL="742950" lvl="2" indent="-285750" algn="ctr">
              <a:buFont typeface="Wingdings" panose="05000000000000000000" pitchFamily="2" charset="2"/>
              <a:buChar char="ü"/>
            </a:pPr>
            <a:r>
              <a:rPr lang="fr-FR" sz="1800" dirty="0"/>
              <a:t>Entretiens collectifs (focus group, tables rondes, etc.)</a:t>
            </a:r>
          </a:p>
          <a:p>
            <a:pPr marL="742950" lvl="2" indent="-285750" algn="ctr">
              <a:buFont typeface="Wingdings" panose="05000000000000000000" pitchFamily="2" charset="2"/>
              <a:buChar char="ü"/>
            </a:pPr>
            <a:r>
              <a:rPr lang="fr-FR" sz="1800" b="1" dirty="0"/>
              <a:t>Observation de terrain.</a:t>
            </a:r>
            <a:endParaRPr lang="fr-FR" sz="1800" dirty="0"/>
          </a:p>
          <a:p>
            <a:pPr marL="285750" indent="-285750">
              <a:buFont typeface="Wingdings" panose="05000000000000000000" pitchFamily="2" charset="2"/>
              <a:buChar char="§"/>
            </a:pPr>
            <a:endParaRPr lang="fr-FR" sz="2400" dirty="0"/>
          </a:p>
          <a:p>
            <a:pPr marL="285750" indent="-285750"/>
            <a:endParaRPr lang="fr-FR" sz="2400" dirty="0"/>
          </a:p>
        </p:txBody>
      </p:sp>
      <p:sp>
        <p:nvSpPr>
          <p:cNvPr id="3" name="Titre 2"/>
          <p:cNvSpPr>
            <a:spLocks noGrp="1"/>
          </p:cNvSpPr>
          <p:nvPr>
            <p:ph type="title"/>
          </p:nvPr>
        </p:nvSpPr>
        <p:spPr/>
        <p:txBody>
          <a:bodyPr/>
          <a:lstStyle/>
          <a:p>
            <a:r>
              <a:rPr lang="fr-FR" dirty="0"/>
              <a:t>Les données et leurs limites </a:t>
            </a:r>
          </a:p>
        </p:txBody>
      </p:sp>
      <p:sp>
        <p:nvSpPr>
          <p:cNvPr id="4" name="Rectangle à coins arrondis 3"/>
          <p:cNvSpPr/>
          <p:nvPr/>
        </p:nvSpPr>
        <p:spPr>
          <a:xfrm>
            <a:off x="3287688" y="4941168"/>
            <a:ext cx="5976664" cy="13681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233038" y="4941167"/>
            <a:ext cx="1303471" cy="369332"/>
          </a:xfrm>
          <a:prstGeom prst="rect">
            <a:avLst/>
          </a:prstGeom>
          <a:noFill/>
        </p:spPr>
        <p:txBody>
          <a:bodyPr wrap="square" rtlCol="0">
            <a:spAutoFit/>
          </a:bodyPr>
          <a:lstStyle/>
          <a:p>
            <a:r>
              <a:rPr lang="fr-FR" dirty="0">
                <a:solidFill>
                  <a:srgbClr val="456DB2"/>
                </a:solidFill>
              </a:rPr>
              <a:t>RECUEIL</a:t>
            </a:r>
          </a:p>
        </p:txBody>
      </p:sp>
    </p:spTree>
    <p:extLst>
      <p:ext uri="{BB962C8B-B14F-4D97-AF65-F5344CB8AC3E}">
        <p14:creationId xmlns:p14="http://schemas.microsoft.com/office/powerpoint/2010/main" val="32060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lgn="ctr">
              <a:buNone/>
            </a:pPr>
            <a:r>
              <a:rPr lang="fr-FR" b="1" dirty="0"/>
              <a:t>Approches qualitatives :</a:t>
            </a:r>
          </a:p>
          <a:p>
            <a:endParaRPr lang="fr-FR" dirty="0"/>
          </a:p>
          <a:p>
            <a:pPr marL="444500" lvl="1" indent="-444500">
              <a:buSzPct val="85000"/>
              <a:buFont typeface="Wingdings" panose="05000000000000000000" pitchFamily="2" charset="2"/>
              <a:buChar char="q"/>
            </a:pPr>
            <a:r>
              <a:rPr lang="fr-FR" sz="2000" b="1" dirty="0"/>
              <a:t>Les approches qualitatives peuvent être réalisées dans un second temps</a:t>
            </a:r>
            <a:r>
              <a:rPr lang="fr-FR" sz="2000" dirty="0"/>
              <a:t>, pour interpréter et comprendre les observations issues des analyses quantitatives</a:t>
            </a:r>
          </a:p>
          <a:p>
            <a:pPr marL="0" lvl="1" indent="0">
              <a:buSzPct val="85000"/>
              <a:buNone/>
            </a:pPr>
            <a:endParaRPr lang="fr-FR" sz="2000" dirty="0"/>
          </a:p>
          <a:p>
            <a:pPr marL="444500" lvl="1" indent="-444500">
              <a:buSzPct val="85000"/>
              <a:buFont typeface="Wingdings" panose="05000000000000000000" pitchFamily="2" charset="2"/>
              <a:buChar char="q"/>
            </a:pPr>
            <a:r>
              <a:rPr lang="fr-FR" sz="2000" b="1" dirty="0"/>
              <a:t>Mais aussi en amont (analyse contextuelle) ou en parallèle</a:t>
            </a:r>
            <a:r>
              <a:rPr lang="fr-FR" sz="2000" dirty="0"/>
              <a:t>. Peuvent faire émerger des problématiques non observables par l’analyse de la littérature et les analyses quantitatives, à des échelles plus fines</a:t>
            </a:r>
            <a:endParaRPr lang="fr-FR" dirty="0"/>
          </a:p>
        </p:txBody>
      </p:sp>
      <p:sp>
        <p:nvSpPr>
          <p:cNvPr id="3" name="Titre 2"/>
          <p:cNvSpPr>
            <a:spLocks noGrp="1"/>
          </p:cNvSpPr>
          <p:nvPr>
            <p:ph type="title"/>
          </p:nvPr>
        </p:nvSpPr>
        <p:spPr/>
        <p:txBody>
          <a:bodyPr/>
          <a:lstStyle/>
          <a:p>
            <a:r>
              <a:rPr lang="fr-FR" dirty="0"/>
              <a:t>Les données et leurs limites </a:t>
            </a:r>
          </a:p>
        </p:txBody>
      </p:sp>
    </p:spTree>
    <p:extLst>
      <p:ext uri="{BB962C8B-B14F-4D97-AF65-F5344CB8AC3E}">
        <p14:creationId xmlns:p14="http://schemas.microsoft.com/office/powerpoint/2010/main" val="692015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1703512" y="1628801"/>
            <a:ext cx="8229600" cy="4525963"/>
          </a:xfrm>
          <a:noFill/>
        </p:spPr>
        <p:txBody>
          <a:bodyPr/>
          <a:lstStyle/>
          <a:p>
            <a:pPr marL="0" indent="0" algn="ctr">
              <a:buNone/>
            </a:pPr>
            <a:r>
              <a:rPr lang="fr-FR" b="1" dirty="0"/>
              <a:t>Approches quantitatives/qualitatives : </a:t>
            </a:r>
            <a:r>
              <a:rPr lang="fr-FR" dirty="0">
                <a:solidFill>
                  <a:srgbClr val="456DB2"/>
                </a:solidFill>
              </a:rPr>
              <a:t>ANALYSES…</a:t>
            </a:r>
          </a:p>
          <a:p>
            <a:pPr marL="0" indent="0">
              <a:buNone/>
            </a:pPr>
            <a:r>
              <a:rPr lang="fr-FR" sz="2400" b="1" dirty="0">
                <a:solidFill>
                  <a:srgbClr val="456DB2"/>
                </a:solidFill>
              </a:rPr>
              <a:t>Faire parler les données :</a:t>
            </a:r>
          </a:p>
          <a:p>
            <a:pPr marL="800100" lvl="1" indent="-342900">
              <a:buFont typeface="Arial" panose="020B0604020202020204" pitchFamily="34" charset="0"/>
              <a:buChar char="•"/>
            </a:pPr>
            <a:r>
              <a:rPr lang="fr-FR" dirty="0"/>
              <a:t>Utilisation d’outils et de méthodes mathématiques statistiques, pour construire une analyse.</a:t>
            </a:r>
          </a:p>
          <a:p>
            <a:pPr marL="457200" lvl="1" indent="0">
              <a:buNone/>
            </a:pPr>
            <a:endParaRPr lang="fr-FR" sz="2000" dirty="0"/>
          </a:p>
          <a:p>
            <a:pPr marL="457200" lvl="1" indent="0">
              <a:buNone/>
            </a:pPr>
            <a:r>
              <a:rPr lang="fr-FR" sz="2000" dirty="0"/>
              <a:t>(ex : Dénombrement, Proportions, calcul de taux standardisés en épidémiologie, Tris à plat et croisés, Analyses factorielles, Classifications, typologies, Modélisation, prospective, Analyses de discours, Occurrence de mots, priorisation, méthode Alceste  etc.)</a:t>
            </a:r>
          </a:p>
          <a:p>
            <a:pPr marL="457200" lvl="1" indent="0">
              <a:buNone/>
            </a:pPr>
            <a:endParaRPr lang="fr-FR" sz="1800" dirty="0"/>
          </a:p>
          <a:p>
            <a:pPr marL="457200" lvl="1" indent="0">
              <a:buNone/>
            </a:pPr>
            <a:endParaRPr lang="fr-FR" sz="1800" dirty="0"/>
          </a:p>
          <a:p>
            <a:pPr marL="457200" lvl="1" indent="0">
              <a:buNone/>
            </a:pPr>
            <a:endParaRPr lang="fr-FR" sz="1800" dirty="0"/>
          </a:p>
        </p:txBody>
      </p:sp>
      <p:sp>
        <p:nvSpPr>
          <p:cNvPr id="4" name="Espace réservé du numéro de diapositive 3"/>
          <p:cNvSpPr>
            <a:spLocks noGrp="1"/>
          </p:cNvSpPr>
          <p:nvPr>
            <p:ph type="sldNum" sz="quarter" idx="12"/>
          </p:nvPr>
        </p:nvSpPr>
        <p:spPr/>
        <p:txBody>
          <a:bodyPr/>
          <a:lstStyle/>
          <a:p>
            <a:fld id="{A6DFD35C-17E6-49D3-8E5F-20547CD68CDE}" type="slidenum">
              <a:rPr lang="fr-FR" smtClean="0"/>
              <a:pPr/>
              <a:t>17</a:t>
            </a:fld>
            <a:endParaRPr lang="fr-FR" dirty="0"/>
          </a:p>
        </p:txBody>
      </p:sp>
      <p:sp>
        <p:nvSpPr>
          <p:cNvPr id="5" name="Titre 4"/>
          <p:cNvSpPr>
            <a:spLocks noGrp="1"/>
          </p:cNvSpPr>
          <p:nvPr>
            <p:ph type="title"/>
          </p:nvPr>
        </p:nvSpPr>
        <p:spPr/>
        <p:txBody>
          <a:bodyPr/>
          <a:lstStyle/>
          <a:p>
            <a:r>
              <a:rPr lang="fr-FR" dirty="0"/>
              <a:t>Les données et leurs limites </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841" y="5264345"/>
            <a:ext cx="1593073" cy="1593073"/>
          </a:xfrm>
          <a:prstGeom prst="rect">
            <a:avLst/>
          </a:prstGeom>
        </p:spPr>
      </p:pic>
    </p:spTree>
    <p:extLst>
      <p:ext uri="{BB962C8B-B14F-4D97-AF65-F5344CB8AC3E}">
        <p14:creationId xmlns:p14="http://schemas.microsoft.com/office/powerpoint/2010/main" val="426528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noFill/>
        </p:spPr>
        <p:txBody>
          <a:bodyPr/>
          <a:lstStyle/>
          <a:p>
            <a:pPr marL="0" indent="0" algn="ctr">
              <a:buNone/>
            </a:pPr>
            <a:r>
              <a:rPr lang="fr-FR" b="1" dirty="0"/>
              <a:t>Approches quantitatives/qualitatives: </a:t>
            </a:r>
            <a:r>
              <a:rPr lang="fr-FR" dirty="0">
                <a:solidFill>
                  <a:srgbClr val="456DB2"/>
                </a:solidFill>
              </a:rPr>
              <a:t>VALORISATION</a:t>
            </a:r>
          </a:p>
          <a:p>
            <a:pPr marL="0" indent="0">
              <a:buNone/>
            </a:pPr>
            <a:r>
              <a:rPr lang="fr-FR" sz="2400" i="1" dirty="0"/>
              <a:t>«  le meilleur fond s’écroule sans la meilleure forme. »</a:t>
            </a:r>
          </a:p>
          <a:p>
            <a:endParaRPr lang="fr-FR" sz="2000" b="1" dirty="0"/>
          </a:p>
          <a:p>
            <a:r>
              <a:rPr lang="fr-FR" sz="1600" b="1" dirty="0"/>
              <a:t>Objectifs :</a:t>
            </a:r>
          </a:p>
          <a:p>
            <a:pPr marL="342900" indent="-342900">
              <a:buFont typeface="Arial" panose="020B0604020202020204" pitchFamily="34" charset="0"/>
              <a:buChar char="•"/>
            </a:pPr>
            <a:r>
              <a:rPr lang="fr-FR" sz="2000" dirty="0"/>
              <a:t>Rendre intelligible l’analyse produite</a:t>
            </a:r>
          </a:p>
          <a:p>
            <a:pPr marL="342900" indent="-342900">
              <a:buFont typeface="Arial" panose="020B0604020202020204" pitchFamily="34" charset="0"/>
              <a:buChar char="•"/>
            </a:pPr>
            <a:r>
              <a:rPr lang="fr-FR" sz="2000" dirty="0"/>
              <a:t>Rendre intéressante l’analyse produite</a:t>
            </a:r>
          </a:p>
          <a:p>
            <a:pPr marL="342900" indent="-342900">
              <a:buFont typeface="Arial" panose="020B0604020202020204" pitchFamily="34" charset="0"/>
              <a:buChar char="•"/>
            </a:pPr>
            <a:r>
              <a:rPr lang="fr-FR" sz="2000" dirty="0"/>
              <a:t>Diffuser son travail</a:t>
            </a:r>
          </a:p>
          <a:p>
            <a:pPr marL="342900" indent="-342900">
              <a:buFont typeface="Arial" panose="020B0604020202020204" pitchFamily="34" charset="0"/>
              <a:buChar char="•"/>
            </a:pPr>
            <a:r>
              <a:rPr lang="fr-FR" sz="2000" dirty="0"/>
              <a:t>Partager pour améliorer l’analyse</a:t>
            </a:r>
          </a:p>
          <a:p>
            <a:pPr marL="342900" indent="-342900">
              <a:buFont typeface="Arial" panose="020B0604020202020204" pitchFamily="34" charset="0"/>
              <a:buChar char="•"/>
            </a:pPr>
            <a:endParaRPr lang="fr-FR" sz="2000" dirty="0"/>
          </a:p>
          <a:p>
            <a:pPr marL="0" indent="0">
              <a:buNone/>
            </a:pPr>
            <a:r>
              <a:rPr lang="fr-FR" sz="2000" dirty="0"/>
              <a:t>(Illustrations, Cartes, graphiques, Rapport, note de synthèse, Présentation </a:t>
            </a:r>
            <a:r>
              <a:rPr lang="fr-FR" sz="2000" dirty="0" err="1"/>
              <a:t>powerpoint</a:t>
            </a:r>
            <a:r>
              <a:rPr lang="fr-FR" sz="2000" dirty="0"/>
              <a:t>, etc.)</a:t>
            </a:r>
          </a:p>
          <a:p>
            <a:pPr marL="285750" indent="-285750">
              <a:buFont typeface="Wingdings" panose="05000000000000000000" pitchFamily="2" charset="2"/>
              <a:buChar char="§"/>
            </a:pPr>
            <a:endParaRPr lang="fr-FR" sz="2000" dirty="0"/>
          </a:p>
          <a:p>
            <a:pPr marL="263525" lvl="1" indent="-263525">
              <a:buFont typeface="Wingdings" panose="05000000000000000000" pitchFamily="2" charset="2"/>
              <a:buChar char="q"/>
            </a:pPr>
            <a:endParaRPr lang="fr-FR" sz="1600" dirty="0"/>
          </a:p>
          <a:p>
            <a:pPr marL="263525" lvl="1" indent="-263525">
              <a:buFont typeface="Wingdings" panose="05000000000000000000" pitchFamily="2" charset="2"/>
              <a:buChar char="q"/>
            </a:pPr>
            <a:endParaRPr lang="fr-FR" sz="1600" dirty="0"/>
          </a:p>
          <a:p>
            <a:pPr marL="263525" lvl="1" indent="-263525">
              <a:buFont typeface="Wingdings" panose="05000000000000000000" pitchFamily="2" charset="2"/>
              <a:buChar char="q"/>
            </a:pPr>
            <a:endParaRPr lang="fr-FR" sz="1800" dirty="0"/>
          </a:p>
          <a:p>
            <a:pPr marL="263525" indent="-263525"/>
            <a:endParaRPr lang="fr-FR" sz="1800" dirty="0"/>
          </a:p>
          <a:p>
            <a:pPr marL="263525" indent="-263525"/>
            <a:endParaRPr lang="fr-FR" sz="1800" dirty="0"/>
          </a:p>
        </p:txBody>
      </p:sp>
      <p:sp>
        <p:nvSpPr>
          <p:cNvPr id="4" name="Espace réservé du numéro de diapositive 3"/>
          <p:cNvSpPr>
            <a:spLocks noGrp="1"/>
          </p:cNvSpPr>
          <p:nvPr>
            <p:ph type="sldNum" sz="quarter" idx="12"/>
          </p:nvPr>
        </p:nvSpPr>
        <p:spPr/>
        <p:txBody>
          <a:bodyPr/>
          <a:lstStyle/>
          <a:p>
            <a:fld id="{A6DFD35C-17E6-49D3-8E5F-20547CD68CDE}" type="slidenum">
              <a:rPr lang="fr-FR" smtClean="0"/>
              <a:pPr/>
              <a:t>18</a:t>
            </a:fld>
            <a:endParaRPr lang="fr-FR" dirty="0"/>
          </a:p>
        </p:txBody>
      </p:sp>
      <p:sp>
        <p:nvSpPr>
          <p:cNvPr id="5" name="Titre 4"/>
          <p:cNvSpPr>
            <a:spLocks noGrp="1"/>
          </p:cNvSpPr>
          <p:nvPr>
            <p:ph type="title"/>
          </p:nvPr>
        </p:nvSpPr>
        <p:spPr/>
        <p:txBody>
          <a:bodyPr/>
          <a:lstStyle/>
          <a:p>
            <a:r>
              <a:rPr lang="fr-FR" dirty="0"/>
              <a:t>Les données et leurs limites </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68" y="3071093"/>
            <a:ext cx="1584177" cy="1584177"/>
          </a:xfrm>
          <a:prstGeom prst="rect">
            <a:avLst/>
          </a:prstGeom>
        </p:spPr>
      </p:pic>
    </p:spTree>
    <p:extLst>
      <p:ext uri="{BB962C8B-B14F-4D97-AF65-F5344CB8AC3E}">
        <p14:creationId xmlns:p14="http://schemas.microsoft.com/office/powerpoint/2010/main" val="2212986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95875" y="1552005"/>
            <a:ext cx="8229600" cy="4525963"/>
          </a:xfrm>
          <a:solidFill>
            <a:schemeClr val="bg1"/>
          </a:solidFill>
        </p:spPr>
        <p:txBody>
          <a:bodyPr/>
          <a:lstStyle/>
          <a:p>
            <a:pPr lvl="1"/>
            <a:r>
              <a:rPr lang="fr-FR" b="1" dirty="0"/>
              <a:t>Fiabilité et exhaustivité des données</a:t>
            </a:r>
          </a:p>
          <a:p>
            <a:pPr marL="0" indent="0">
              <a:buNone/>
            </a:pPr>
            <a:r>
              <a:rPr lang="fr-FR" sz="1800" i="1" dirty="0"/>
              <a:t>Ex : données d’ALD – taux de couverture variables selon les territoires (sensibilité de professionnels de santé, complémentaire satisfaisante, déjà en ALD pour une autre pathologie ….)</a:t>
            </a:r>
          </a:p>
          <a:p>
            <a:endParaRPr lang="fr-FR" sz="1800" i="1" dirty="0"/>
          </a:p>
          <a:p>
            <a:pPr lvl="1"/>
            <a:r>
              <a:rPr lang="fr-FR" b="1" dirty="0"/>
              <a:t>Echelle territoriale</a:t>
            </a:r>
          </a:p>
          <a:p>
            <a:pPr marL="0" indent="0">
              <a:buNone/>
            </a:pPr>
            <a:r>
              <a:rPr lang="fr-FR" sz="1800" i="1" dirty="0"/>
              <a:t>Toutes les données ne sont pas disponibles à toutes les échelles territoriales. Peut poser problème pour des approches très locales.</a:t>
            </a:r>
          </a:p>
          <a:p>
            <a:endParaRPr lang="fr-FR" sz="1800" i="1" dirty="0"/>
          </a:p>
          <a:p>
            <a:pPr lvl="1"/>
            <a:r>
              <a:rPr lang="fr-FR" b="1" dirty="0"/>
              <a:t>Secret statistique / robustesse statistique</a:t>
            </a:r>
          </a:p>
          <a:p>
            <a:pPr marL="0" indent="0">
              <a:buNone/>
            </a:pPr>
            <a:r>
              <a:rPr lang="fr-FR" sz="1800" i="1" dirty="0"/>
              <a:t>Pour des raisons de sécurité et de respect de la vie privé, certaines données sont difficilement accessibles ou non diffusées lorsqu’elles concerne un trop faible nombre d’individus.</a:t>
            </a:r>
          </a:p>
          <a:p>
            <a:pPr lvl="1"/>
            <a:endParaRPr lang="fr-FR" b="1" dirty="0"/>
          </a:p>
          <a:p>
            <a:endParaRPr lang="fr-FR" sz="3200" dirty="0"/>
          </a:p>
        </p:txBody>
      </p:sp>
      <p:sp>
        <p:nvSpPr>
          <p:cNvPr id="4" name="Espace réservé du numéro de diapositive 3"/>
          <p:cNvSpPr>
            <a:spLocks noGrp="1"/>
          </p:cNvSpPr>
          <p:nvPr>
            <p:ph type="sldNum" sz="quarter" idx="12"/>
          </p:nvPr>
        </p:nvSpPr>
        <p:spPr/>
        <p:txBody>
          <a:bodyPr/>
          <a:lstStyle/>
          <a:p>
            <a:fld id="{A6DFD35C-17E6-49D3-8E5F-20547CD68CDE}" type="slidenum">
              <a:rPr lang="fr-FR" smtClean="0"/>
              <a:pPr/>
              <a:t>19</a:t>
            </a:fld>
            <a:endParaRPr lang="fr-FR" dirty="0"/>
          </a:p>
        </p:txBody>
      </p:sp>
      <p:sp>
        <p:nvSpPr>
          <p:cNvPr id="2" name="Titre 1"/>
          <p:cNvSpPr>
            <a:spLocks noGrp="1"/>
          </p:cNvSpPr>
          <p:nvPr>
            <p:ph type="title"/>
          </p:nvPr>
        </p:nvSpPr>
        <p:spPr/>
        <p:txBody>
          <a:bodyPr>
            <a:normAutofit/>
          </a:bodyPr>
          <a:lstStyle/>
          <a:p>
            <a:r>
              <a:rPr lang="fr-FR" sz="3600" dirty="0"/>
              <a:t>Les données et leurs limites </a:t>
            </a:r>
            <a:endParaRPr lang="fr-FR" sz="3600" b="1" dirty="0">
              <a:solidFill>
                <a:schemeClr val="accent1"/>
              </a:solidFill>
            </a:endParaRPr>
          </a:p>
        </p:txBody>
      </p:sp>
    </p:spTree>
    <p:extLst>
      <p:ext uri="{BB962C8B-B14F-4D97-AF65-F5344CB8AC3E}">
        <p14:creationId xmlns:p14="http://schemas.microsoft.com/office/powerpoint/2010/main" val="3925309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70856" y="1700809"/>
            <a:ext cx="8229600" cy="4525963"/>
          </a:xfrm>
        </p:spPr>
        <p:txBody>
          <a:bodyPr/>
          <a:lstStyle/>
          <a:p>
            <a:r>
              <a:rPr lang="fr-FR" dirty="0"/>
              <a:t>L’ORS Grand Est – </a:t>
            </a:r>
            <a:r>
              <a:rPr lang="fr-FR" dirty="0" err="1"/>
              <a:t>Fnors</a:t>
            </a:r>
            <a:r>
              <a:rPr lang="fr-FR" dirty="0"/>
              <a:t> (présentation, historique, missions)</a:t>
            </a:r>
          </a:p>
          <a:p>
            <a:endParaRPr lang="fr-FR" dirty="0"/>
          </a:p>
          <a:p>
            <a:r>
              <a:rPr lang="fr-FR" dirty="0"/>
              <a:t>Quelques éléments de cadre général aux études ORS</a:t>
            </a:r>
          </a:p>
          <a:p>
            <a:pPr marL="0" indent="0">
              <a:buNone/>
            </a:pPr>
            <a:endParaRPr lang="fr-FR" dirty="0"/>
          </a:p>
          <a:p>
            <a:pPr marL="444500" lvl="1" indent="-444500">
              <a:buSzPct val="85000"/>
              <a:buFont typeface="Wingdings" panose="05000000000000000000" pitchFamily="2" charset="2"/>
              <a:buChar char="q"/>
            </a:pPr>
            <a:r>
              <a:rPr lang="fr-FR" sz="2800" dirty="0"/>
              <a:t>Panorama des travaux de l’ORS </a:t>
            </a:r>
          </a:p>
          <a:p>
            <a:pPr marL="444500" lvl="1" indent="-444500">
              <a:buSzPct val="85000"/>
              <a:buFont typeface="Wingdings" panose="05000000000000000000" pitchFamily="2" charset="2"/>
              <a:buChar char="q"/>
            </a:pPr>
            <a:endParaRPr lang="fr-FR" sz="2800" dirty="0"/>
          </a:p>
          <a:p>
            <a:pPr marL="444500" lvl="1" indent="-444500">
              <a:buSzPct val="85000"/>
              <a:buFont typeface="Wingdings" panose="05000000000000000000" pitchFamily="2" charset="2"/>
              <a:buChar char="q"/>
            </a:pPr>
            <a:r>
              <a:rPr lang="fr-FR" sz="2800" dirty="0"/>
              <a:t>« Territoire(s) et santé »</a:t>
            </a:r>
          </a:p>
          <a:p>
            <a:endParaRPr lang="fr-FR" dirty="0"/>
          </a:p>
          <a:p>
            <a:pPr marL="457200" lvl="1" indent="0">
              <a:buNone/>
            </a:pPr>
            <a:endParaRPr lang="fr-FR" dirty="0"/>
          </a:p>
          <a:p>
            <a:endParaRPr lang="fr-FR" dirty="0"/>
          </a:p>
        </p:txBody>
      </p:sp>
      <p:sp>
        <p:nvSpPr>
          <p:cNvPr id="3" name="Titre 2"/>
          <p:cNvSpPr>
            <a:spLocks noGrp="1"/>
          </p:cNvSpPr>
          <p:nvPr>
            <p:ph type="title"/>
          </p:nvPr>
        </p:nvSpPr>
        <p:spPr/>
        <p:txBody>
          <a:bodyPr/>
          <a:lstStyle/>
          <a:p>
            <a:r>
              <a:rPr lang="fr-FR" dirty="0"/>
              <a:t>Plan </a:t>
            </a:r>
          </a:p>
        </p:txBody>
      </p:sp>
    </p:spTree>
    <p:extLst>
      <p:ext uri="{BB962C8B-B14F-4D97-AF65-F5344CB8AC3E}">
        <p14:creationId xmlns:p14="http://schemas.microsoft.com/office/powerpoint/2010/main" val="3793507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solidFill>
            <a:schemeClr val="bg1"/>
          </a:solidFill>
        </p:spPr>
        <p:txBody>
          <a:bodyPr/>
          <a:lstStyle/>
          <a:p>
            <a:pPr lvl="1"/>
            <a:r>
              <a:rPr lang="fr-FR" b="1" dirty="0"/>
              <a:t>La temporalité</a:t>
            </a:r>
          </a:p>
          <a:p>
            <a:pPr marL="0" indent="0">
              <a:buNone/>
            </a:pPr>
            <a:r>
              <a:rPr lang="fr-FR" sz="1800" i="1" dirty="0"/>
              <a:t>Les données disponibles sont parfois anciennes / nécessité d’observer certains phénomènes sur le long terme pour repérer les évolutions alors que l’action publique fonctionne avec une temporalité courte.</a:t>
            </a:r>
          </a:p>
          <a:p>
            <a:endParaRPr lang="fr-FR" sz="1800" dirty="0"/>
          </a:p>
          <a:p>
            <a:pPr lvl="1"/>
            <a:r>
              <a:rPr lang="fr-FR" b="1" dirty="0"/>
              <a:t>L’interprétation</a:t>
            </a:r>
          </a:p>
          <a:p>
            <a:pPr marL="0" indent="0">
              <a:buNone/>
            </a:pPr>
            <a:r>
              <a:rPr lang="fr-FR" sz="1800" i="1" dirty="0"/>
              <a:t>Un chiffre est toujours une construction, il n’établit jamais un rapport direct avec la réalité.  Analyse sociologique – selon contexte, territoire</a:t>
            </a:r>
            <a:br>
              <a:rPr lang="fr-FR" sz="1800" i="1" dirty="0"/>
            </a:br>
            <a:endParaRPr lang="fr-FR" sz="1800" i="1" dirty="0"/>
          </a:p>
          <a:p>
            <a:pPr lvl="1"/>
            <a:r>
              <a:rPr lang="fr-FR" b="1" dirty="0"/>
              <a:t>Le degré de représentativité pour les données d’enquête</a:t>
            </a:r>
          </a:p>
          <a:p>
            <a:pPr marL="0" indent="0">
              <a:buNone/>
            </a:pPr>
            <a:r>
              <a:rPr lang="fr-FR" sz="1800" i="1" dirty="0"/>
              <a:t>Pour que les résultats de données d’enquêtes puissent être étendus à l’ensemble de la population générale, l’échantillon enquêté doit avoir la même structure que la population générale.</a:t>
            </a:r>
          </a:p>
          <a:p>
            <a:endParaRPr lang="fr-FR" sz="3200" dirty="0"/>
          </a:p>
        </p:txBody>
      </p:sp>
      <p:sp>
        <p:nvSpPr>
          <p:cNvPr id="4" name="Espace réservé du numéro de diapositive 3"/>
          <p:cNvSpPr>
            <a:spLocks noGrp="1"/>
          </p:cNvSpPr>
          <p:nvPr>
            <p:ph type="sldNum" sz="quarter" idx="12"/>
          </p:nvPr>
        </p:nvSpPr>
        <p:spPr/>
        <p:txBody>
          <a:bodyPr/>
          <a:lstStyle/>
          <a:p>
            <a:fld id="{A6DFD35C-17E6-49D3-8E5F-20547CD68CDE}" type="slidenum">
              <a:rPr lang="fr-FR" smtClean="0"/>
              <a:pPr/>
              <a:t>20</a:t>
            </a:fld>
            <a:endParaRPr lang="fr-FR" dirty="0"/>
          </a:p>
        </p:txBody>
      </p:sp>
      <p:sp>
        <p:nvSpPr>
          <p:cNvPr id="3" name="Titre 2"/>
          <p:cNvSpPr>
            <a:spLocks noGrp="1"/>
          </p:cNvSpPr>
          <p:nvPr>
            <p:ph type="title"/>
          </p:nvPr>
        </p:nvSpPr>
        <p:spPr/>
        <p:txBody>
          <a:bodyPr/>
          <a:lstStyle/>
          <a:p>
            <a:r>
              <a:rPr lang="fr-FR" dirty="0"/>
              <a:t>Les données et leurs limites </a:t>
            </a:r>
          </a:p>
        </p:txBody>
      </p:sp>
    </p:spTree>
    <p:extLst>
      <p:ext uri="{BB962C8B-B14F-4D97-AF65-F5344CB8AC3E}">
        <p14:creationId xmlns:p14="http://schemas.microsoft.com/office/powerpoint/2010/main" val="4036945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791745" y="3356993"/>
            <a:ext cx="6154961" cy="1500187"/>
          </a:xfrm>
        </p:spPr>
        <p:txBody>
          <a:bodyPr/>
          <a:lstStyle/>
          <a:p>
            <a:r>
              <a:rPr lang="fr-FR" sz="5400" dirty="0"/>
              <a:t>Panorama de nos travaux</a:t>
            </a:r>
          </a:p>
        </p:txBody>
      </p:sp>
      <p:pic>
        <p:nvPicPr>
          <p:cNvPr id="5" name="Image 4"/>
          <p:cNvPicPr>
            <a:picLocks noChangeAspect="1"/>
          </p:cNvPicPr>
          <p:nvPr/>
        </p:nvPicPr>
        <p:blipFill>
          <a:blip r:embed="rId3"/>
          <a:stretch>
            <a:fillRect/>
          </a:stretch>
        </p:blipFill>
        <p:spPr>
          <a:xfrm>
            <a:off x="5087888" y="980728"/>
            <a:ext cx="3240360" cy="1933772"/>
          </a:xfrm>
          <a:prstGeom prst="rect">
            <a:avLst/>
          </a:prstGeom>
        </p:spPr>
      </p:pic>
    </p:spTree>
    <p:extLst>
      <p:ext uri="{BB962C8B-B14F-4D97-AF65-F5344CB8AC3E}">
        <p14:creationId xmlns:p14="http://schemas.microsoft.com/office/powerpoint/2010/main" val="52031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Chiffre clés à ce jour </a:t>
            </a:r>
          </a:p>
        </p:txBody>
      </p:sp>
      <p:sp>
        <p:nvSpPr>
          <p:cNvPr id="4" name="Ellipse 3"/>
          <p:cNvSpPr/>
          <p:nvPr/>
        </p:nvSpPr>
        <p:spPr>
          <a:xfrm>
            <a:off x="2324981" y="1906642"/>
            <a:ext cx="2016000" cy="20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 </a:t>
            </a:r>
            <a:r>
              <a:rPr lang="fr-FR" sz="2800" b="1" dirty="0"/>
              <a:t>40</a:t>
            </a:r>
            <a:r>
              <a:rPr lang="fr-FR" dirty="0"/>
              <a:t> </a:t>
            </a:r>
            <a:r>
              <a:rPr lang="fr-FR" sz="2000" dirty="0"/>
              <a:t>travaux en cours</a:t>
            </a:r>
          </a:p>
        </p:txBody>
      </p:sp>
      <p:sp>
        <p:nvSpPr>
          <p:cNvPr id="6" name="Ellipse 5"/>
          <p:cNvSpPr/>
          <p:nvPr/>
        </p:nvSpPr>
        <p:spPr>
          <a:xfrm>
            <a:off x="7104112" y="4127532"/>
            <a:ext cx="2160000" cy="21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13 personnes à ce jour  </a:t>
            </a:r>
            <a:r>
              <a:rPr lang="fr-FR" sz="2400" dirty="0"/>
              <a:t>(hors stage)</a:t>
            </a:r>
            <a:endParaRPr lang="fr-FR" dirty="0"/>
          </a:p>
        </p:txBody>
      </p:sp>
      <p:sp>
        <p:nvSpPr>
          <p:cNvPr id="9" name="Rectangle 8"/>
          <p:cNvSpPr/>
          <p:nvPr/>
        </p:nvSpPr>
        <p:spPr>
          <a:xfrm>
            <a:off x="4375566" y="1443860"/>
            <a:ext cx="4387316" cy="2816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rPr>
              <a:t>50  à 60 % financés par ARS</a:t>
            </a:r>
          </a:p>
          <a:p>
            <a:r>
              <a:rPr lang="fr-FR" sz="2000" dirty="0">
                <a:solidFill>
                  <a:schemeClr val="tx1"/>
                </a:solidFill>
              </a:rPr>
              <a:t>15 % par autres services états (</a:t>
            </a:r>
            <a:r>
              <a:rPr lang="fr-FR" sz="2000" dirty="0" err="1">
                <a:solidFill>
                  <a:schemeClr val="tx1"/>
                </a:solidFill>
              </a:rPr>
              <a:t>Dreal</a:t>
            </a:r>
            <a:r>
              <a:rPr lang="fr-FR" sz="2000" dirty="0">
                <a:solidFill>
                  <a:schemeClr val="tx1"/>
                </a:solidFill>
              </a:rPr>
              <a:t>, </a:t>
            </a:r>
            <a:r>
              <a:rPr lang="fr-FR" sz="2000" dirty="0" err="1">
                <a:solidFill>
                  <a:schemeClr val="tx1"/>
                </a:solidFill>
              </a:rPr>
              <a:t>Dirrecte</a:t>
            </a:r>
            <a:r>
              <a:rPr lang="fr-FR" sz="2000" dirty="0">
                <a:solidFill>
                  <a:schemeClr val="tx1"/>
                </a:solidFill>
              </a:rPr>
              <a:t>, DRDJSCS, </a:t>
            </a:r>
            <a:r>
              <a:rPr lang="fr-FR" sz="2000" dirty="0" err="1">
                <a:solidFill>
                  <a:schemeClr val="tx1"/>
                </a:solidFill>
              </a:rPr>
              <a:t>SpF</a:t>
            </a:r>
            <a:r>
              <a:rPr lang="fr-FR" sz="2000" dirty="0">
                <a:solidFill>
                  <a:schemeClr val="tx1"/>
                </a:solidFill>
              </a:rPr>
              <a:t>) </a:t>
            </a:r>
          </a:p>
          <a:p>
            <a:r>
              <a:rPr lang="fr-FR" sz="2000" dirty="0">
                <a:solidFill>
                  <a:schemeClr val="tx1"/>
                </a:solidFill>
              </a:rPr>
              <a:t>7 % Collectivités</a:t>
            </a:r>
          </a:p>
          <a:p>
            <a:r>
              <a:rPr lang="fr-FR" sz="2000" dirty="0">
                <a:solidFill>
                  <a:schemeClr val="tx1"/>
                </a:solidFill>
              </a:rPr>
              <a:t>7 % Organisme prévention/promotion </a:t>
            </a:r>
          </a:p>
          <a:p>
            <a:r>
              <a:rPr lang="fr-FR" sz="2000" dirty="0">
                <a:solidFill>
                  <a:schemeClr val="tx1"/>
                </a:solidFill>
              </a:rPr>
              <a:t>6 % Région-départements </a:t>
            </a:r>
          </a:p>
          <a:p>
            <a:r>
              <a:rPr lang="fr-FR" sz="2000" dirty="0">
                <a:solidFill>
                  <a:schemeClr val="tx1"/>
                </a:solidFill>
              </a:rPr>
              <a:t>5 % « recherche » </a:t>
            </a:r>
          </a:p>
        </p:txBody>
      </p:sp>
      <p:sp>
        <p:nvSpPr>
          <p:cNvPr id="8" name="Rectangle 7"/>
          <p:cNvSpPr/>
          <p:nvPr/>
        </p:nvSpPr>
        <p:spPr>
          <a:xfrm>
            <a:off x="2251167" y="3777070"/>
            <a:ext cx="4179628"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rPr>
              <a:t>Un peu &gt; 1/3 – niveau régional</a:t>
            </a:r>
          </a:p>
          <a:p>
            <a:r>
              <a:rPr lang="fr-FR" sz="2000" dirty="0">
                <a:solidFill>
                  <a:schemeClr val="tx1"/>
                </a:solidFill>
              </a:rPr>
              <a:t>1/3 – niveau local</a:t>
            </a:r>
          </a:p>
          <a:p>
            <a:r>
              <a:rPr lang="fr-FR" sz="2000" dirty="0">
                <a:solidFill>
                  <a:schemeClr val="tx1"/>
                </a:solidFill>
              </a:rPr>
              <a:t>Petit 1/3 – ex-région - département</a:t>
            </a:r>
          </a:p>
          <a:p>
            <a:r>
              <a:rPr lang="fr-FR" sz="2000" dirty="0">
                <a:solidFill>
                  <a:schemeClr val="tx1"/>
                </a:solidFill>
              </a:rPr>
              <a:t> </a:t>
            </a:r>
          </a:p>
        </p:txBody>
      </p:sp>
    </p:spTree>
    <p:extLst>
      <p:ext uri="{BB962C8B-B14F-4D97-AF65-F5344CB8AC3E}">
        <p14:creationId xmlns:p14="http://schemas.microsoft.com/office/powerpoint/2010/main" val="527442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Portraits synthétiques socio-sanitaires</a:t>
            </a:r>
          </a:p>
          <a:p>
            <a:endParaRPr lang="fr-FR" dirty="0"/>
          </a:p>
          <a:p>
            <a:pPr>
              <a:buFontTx/>
              <a:buChar char="-"/>
            </a:pPr>
            <a:r>
              <a:rPr lang="fr-FR" dirty="0"/>
              <a:t>À l’échelle des 149 EPCI</a:t>
            </a:r>
          </a:p>
          <a:p>
            <a:pPr>
              <a:buFontTx/>
              <a:buChar char="-"/>
            </a:pPr>
            <a:endParaRPr lang="fr-FR" dirty="0"/>
          </a:p>
          <a:p>
            <a:pPr>
              <a:buFontTx/>
              <a:buChar char="-"/>
            </a:pPr>
            <a:r>
              <a:rPr lang="fr-FR" dirty="0"/>
              <a:t>À l’échelle des 116 quartiers de la politique de la ville</a:t>
            </a:r>
          </a:p>
        </p:txBody>
      </p:sp>
      <p:sp>
        <p:nvSpPr>
          <p:cNvPr id="3" name="Titre 2"/>
          <p:cNvSpPr>
            <a:spLocks noGrp="1"/>
          </p:cNvSpPr>
          <p:nvPr>
            <p:ph type="title"/>
          </p:nvPr>
        </p:nvSpPr>
        <p:spPr/>
        <p:txBody>
          <a:bodyPr/>
          <a:lstStyle/>
          <a:p>
            <a:r>
              <a:rPr lang="fr-FR" dirty="0"/>
              <a:t>Travaux régionaux</a:t>
            </a:r>
          </a:p>
        </p:txBody>
      </p:sp>
      <p:sp>
        <p:nvSpPr>
          <p:cNvPr id="7" name="ZoneTexte 6"/>
          <p:cNvSpPr txBox="1"/>
          <p:nvPr/>
        </p:nvSpPr>
        <p:spPr>
          <a:xfrm>
            <a:off x="4511824" y="4725144"/>
            <a:ext cx="2736304" cy="369332"/>
          </a:xfrm>
          <a:prstGeom prst="rect">
            <a:avLst/>
          </a:prstGeom>
          <a:noFill/>
        </p:spPr>
        <p:txBody>
          <a:bodyPr wrap="square" rtlCol="0">
            <a:spAutoFit/>
          </a:bodyPr>
          <a:lstStyle/>
          <a:p>
            <a:r>
              <a:rPr lang="fr-FR" dirty="0">
                <a:solidFill>
                  <a:schemeClr val="accent1"/>
                </a:solidFill>
              </a:rPr>
              <a:t>Financement ARS</a:t>
            </a:r>
          </a:p>
        </p:txBody>
      </p:sp>
    </p:spTree>
    <p:extLst>
      <p:ext uri="{BB962C8B-B14F-4D97-AF65-F5344CB8AC3E}">
        <p14:creationId xmlns:p14="http://schemas.microsoft.com/office/powerpoint/2010/main" val="3600526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pic>
        <p:nvPicPr>
          <p:cNvPr id="3" name="Image 2"/>
          <p:cNvPicPr>
            <a:picLocks noChangeAspect="1"/>
          </p:cNvPicPr>
          <p:nvPr/>
        </p:nvPicPr>
        <p:blipFill rotWithShape="1">
          <a:blip r:embed="rId3"/>
          <a:srcRect l="7869" t="18501" r="32675" b="5900"/>
          <a:stretch/>
        </p:blipFill>
        <p:spPr>
          <a:xfrm>
            <a:off x="1524000" y="201290"/>
            <a:ext cx="9144000" cy="6540079"/>
          </a:xfrm>
          <a:prstGeom prst="rect">
            <a:avLst/>
          </a:prstGeom>
        </p:spPr>
      </p:pic>
    </p:spTree>
    <p:extLst>
      <p:ext uri="{BB962C8B-B14F-4D97-AF65-F5344CB8AC3E}">
        <p14:creationId xmlns:p14="http://schemas.microsoft.com/office/powerpoint/2010/main" val="355571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pic>
        <p:nvPicPr>
          <p:cNvPr id="8" name="Image 7"/>
          <p:cNvPicPr>
            <a:picLocks noChangeAspect="1"/>
          </p:cNvPicPr>
          <p:nvPr/>
        </p:nvPicPr>
        <p:blipFill rotWithShape="1">
          <a:blip r:embed="rId3"/>
          <a:srcRect l="7476" t="17100" r="32675" b="5202"/>
          <a:stretch/>
        </p:blipFill>
        <p:spPr>
          <a:xfrm>
            <a:off x="1343472" y="1"/>
            <a:ext cx="9001000" cy="6573099"/>
          </a:xfrm>
          <a:prstGeom prst="rect">
            <a:avLst/>
          </a:prstGeom>
        </p:spPr>
      </p:pic>
      <p:pic>
        <p:nvPicPr>
          <p:cNvPr id="9" name="Image 8"/>
          <p:cNvPicPr>
            <a:picLocks noChangeAspect="1"/>
          </p:cNvPicPr>
          <p:nvPr/>
        </p:nvPicPr>
        <p:blipFill rotWithShape="1">
          <a:blip r:embed="rId4"/>
          <a:srcRect l="7082" t="18500" r="33856" b="5901"/>
          <a:stretch/>
        </p:blipFill>
        <p:spPr>
          <a:xfrm>
            <a:off x="1631505" y="296570"/>
            <a:ext cx="8722007" cy="6279845"/>
          </a:xfrm>
          <a:prstGeom prst="rect">
            <a:avLst/>
          </a:prstGeom>
        </p:spPr>
      </p:pic>
      <p:pic>
        <p:nvPicPr>
          <p:cNvPr id="10" name="Image 9"/>
          <p:cNvPicPr>
            <a:picLocks noChangeAspect="1"/>
          </p:cNvPicPr>
          <p:nvPr/>
        </p:nvPicPr>
        <p:blipFill rotWithShape="1">
          <a:blip r:embed="rId5"/>
          <a:srcRect l="7869" t="20600" r="33463" b="5902"/>
          <a:stretch/>
        </p:blipFill>
        <p:spPr>
          <a:xfrm>
            <a:off x="1919537" y="517385"/>
            <a:ext cx="8595699" cy="6057372"/>
          </a:xfrm>
          <a:prstGeom prst="rect">
            <a:avLst/>
          </a:prstGeom>
        </p:spPr>
      </p:pic>
      <p:pic>
        <p:nvPicPr>
          <p:cNvPr id="11" name="Image 10"/>
          <p:cNvPicPr>
            <a:picLocks noChangeAspect="1"/>
          </p:cNvPicPr>
          <p:nvPr/>
        </p:nvPicPr>
        <p:blipFill rotWithShape="1">
          <a:blip r:embed="rId6"/>
          <a:srcRect l="7082" t="20474" r="33856" b="6601"/>
          <a:stretch/>
        </p:blipFill>
        <p:spPr>
          <a:xfrm>
            <a:off x="1973660" y="764705"/>
            <a:ext cx="8658844" cy="6013945"/>
          </a:xfrm>
          <a:prstGeom prst="rect">
            <a:avLst/>
          </a:prstGeom>
        </p:spPr>
      </p:pic>
    </p:spTree>
    <p:extLst>
      <p:ext uri="{BB962C8B-B14F-4D97-AF65-F5344CB8AC3E}">
        <p14:creationId xmlns:p14="http://schemas.microsoft.com/office/powerpoint/2010/main" val="8275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rotWithShape="1">
          <a:blip r:embed="rId3"/>
          <a:srcRect l="25542" t="24719" r="27037" b="12982"/>
          <a:stretch/>
        </p:blipFill>
        <p:spPr>
          <a:xfrm>
            <a:off x="1569017" y="271735"/>
            <a:ext cx="9029570" cy="6672771"/>
          </a:xfrm>
          <a:prstGeom prst="rect">
            <a:avLst/>
          </a:prstGeom>
        </p:spPr>
      </p:pic>
    </p:spTree>
    <p:extLst>
      <p:ext uri="{BB962C8B-B14F-4D97-AF65-F5344CB8AC3E}">
        <p14:creationId xmlns:p14="http://schemas.microsoft.com/office/powerpoint/2010/main" val="401459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solidFill>
                  <a:schemeClr val="accent1"/>
                </a:solidFill>
              </a:rPr>
              <a:t>Ex : Portraits</a:t>
            </a:r>
          </a:p>
        </p:txBody>
      </p:sp>
      <p:pic>
        <p:nvPicPr>
          <p:cNvPr id="3" name="Image 2"/>
          <p:cNvPicPr>
            <a:picLocks noChangeAspect="1"/>
          </p:cNvPicPr>
          <p:nvPr/>
        </p:nvPicPr>
        <p:blipFill rotWithShape="1">
          <a:blip r:embed="rId3"/>
          <a:srcRect l="21263" t="41299" r="19282" b="13202"/>
          <a:stretch/>
        </p:blipFill>
        <p:spPr>
          <a:xfrm>
            <a:off x="1569840" y="1772817"/>
            <a:ext cx="8640960" cy="3719619"/>
          </a:xfrm>
          <a:prstGeom prst="rect">
            <a:avLst/>
          </a:prstGeom>
        </p:spPr>
      </p:pic>
    </p:spTree>
    <p:extLst>
      <p:ext uri="{BB962C8B-B14F-4D97-AF65-F5344CB8AC3E}">
        <p14:creationId xmlns:p14="http://schemas.microsoft.com/office/powerpoint/2010/main" val="2450707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Tableaux de bord </a:t>
            </a:r>
          </a:p>
          <a:p>
            <a:endParaRPr lang="fr-FR" dirty="0"/>
          </a:p>
          <a:p>
            <a:pPr>
              <a:buFontTx/>
              <a:buChar char="-"/>
            </a:pPr>
            <a:r>
              <a:rPr lang="fr-FR" dirty="0"/>
              <a:t>Les 15-29 ans en région</a:t>
            </a:r>
          </a:p>
          <a:p>
            <a:pPr>
              <a:buFontTx/>
              <a:buChar char="-"/>
            </a:pPr>
            <a:endParaRPr lang="fr-FR" dirty="0"/>
          </a:p>
          <a:p>
            <a:pPr>
              <a:buFontTx/>
              <a:buChar char="-"/>
            </a:pPr>
            <a:r>
              <a:rPr lang="fr-FR" dirty="0"/>
              <a:t>Base de mortalité/morbidité</a:t>
            </a:r>
          </a:p>
        </p:txBody>
      </p:sp>
      <p:sp>
        <p:nvSpPr>
          <p:cNvPr id="3" name="Titre 2"/>
          <p:cNvSpPr>
            <a:spLocks noGrp="1"/>
          </p:cNvSpPr>
          <p:nvPr>
            <p:ph type="title"/>
          </p:nvPr>
        </p:nvSpPr>
        <p:spPr/>
        <p:txBody>
          <a:bodyPr/>
          <a:lstStyle/>
          <a:p>
            <a:r>
              <a:rPr lang="fr-FR" dirty="0"/>
              <a:t>Travaux régionaux</a:t>
            </a:r>
          </a:p>
        </p:txBody>
      </p:sp>
    </p:spTree>
    <p:extLst>
      <p:ext uri="{BB962C8B-B14F-4D97-AF65-F5344CB8AC3E}">
        <p14:creationId xmlns:p14="http://schemas.microsoft.com/office/powerpoint/2010/main" val="2399785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solidFill>
                  <a:schemeClr val="accent1"/>
                </a:solidFill>
              </a:rPr>
              <a:t>Ex : Tableaux de bord Conseil Régional</a:t>
            </a:r>
          </a:p>
        </p:txBody>
      </p:sp>
      <p:pic>
        <p:nvPicPr>
          <p:cNvPr id="3" name="Image 2"/>
          <p:cNvPicPr>
            <a:picLocks noChangeAspect="1"/>
          </p:cNvPicPr>
          <p:nvPr/>
        </p:nvPicPr>
        <p:blipFill rotWithShape="1">
          <a:blip r:embed="rId3"/>
          <a:srcRect l="12988" t="22873" r="37794" b="25500"/>
          <a:stretch/>
        </p:blipFill>
        <p:spPr>
          <a:xfrm>
            <a:off x="1439128" y="1412776"/>
            <a:ext cx="9228873" cy="5445224"/>
          </a:xfrm>
          <a:prstGeom prst="rect">
            <a:avLst/>
          </a:prstGeom>
        </p:spPr>
      </p:pic>
    </p:spTree>
    <p:extLst>
      <p:ext uri="{BB962C8B-B14F-4D97-AF65-F5344CB8AC3E}">
        <p14:creationId xmlns:p14="http://schemas.microsoft.com/office/powerpoint/2010/main" val="131552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fr-FR" sz="5400" dirty="0"/>
              <a:t>L’ORS Grand Est</a:t>
            </a:r>
          </a:p>
        </p:txBody>
      </p:sp>
      <p:pic>
        <p:nvPicPr>
          <p:cNvPr id="5" name="Image 4"/>
          <p:cNvPicPr>
            <a:picLocks noChangeAspect="1"/>
          </p:cNvPicPr>
          <p:nvPr/>
        </p:nvPicPr>
        <p:blipFill>
          <a:blip r:embed="rId3"/>
          <a:stretch>
            <a:fillRect/>
          </a:stretch>
        </p:blipFill>
        <p:spPr>
          <a:xfrm>
            <a:off x="5087888" y="980728"/>
            <a:ext cx="3240360" cy="1933772"/>
          </a:xfrm>
          <a:prstGeom prst="rect">
            <a:avLst/>
          </a:prstGeom>
        </p:spPr>
      </p:pic>
    </p:spTree>
    <p:extLst>
      <p:ext uri="{BB962C8B-B14F-4D97-AF65-F5344CB8AC3E}">
        <p14:creationId xmlns:p14="http://schemas.microsoft.com/office/powerpoint/2010/main" val="286269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solidFill>
                  <a:schemeClr val="accent1"/>
                </a:solidFill>
              </a:rPr>
              <a:t>Ex : Tableaux de bord Conseil Régional</a:t>
            </a:r>
          </a:p>
        </p:txBody>
      </p:sp>
      <p:pic>
        <p:nvPicPr>
          <p:cNvPr id="3" name="Image 2"/>
          <p:cNvPicPr>
            <a:picLocks noChangeAspect="1"/>
          </p:cNvPicPr>
          <p:nvPr/>
        </p:nvPicPr>
        <p:blipFill rotWithShape="1">
          <a:blip r:embed="rId3"/>
          <a:srcRect l="42536" t="10296" r="43683" b="52800"/>
          <a:stretch/>
        </p:blipFill>
        <p:spPr>
          <a:xfrm>
            <a:off x="1829644" y="1562912"/>
            <a:ext cx="2095500" cy="3156474"/>
          </a:xfrm>
          <a:prstGeom prst="rect">
            <a:avLst/>
          </a:prstGeom>
        </p:spPr>
      </p:pic>
      <p:pic>
        <p:nvPicPr>
          <p:cNvPr id="4" name="Image 3"/>
          <p:cNvPicPr>
            <a:picLocks noChangeAspect="1"/>
          </p:cNvPicPr>
          <p:nvPr/>
        </p:nvPicPr>
        <p:blipFill rotWithShape="1">
          <a:blip r:embed="rId4"/>
          <a:srcRect l="31100" t="14971" r="32675" b="41017"/>
          <a:stretch/>
        </p:blipFill>
        <p:spPr>
          <a:xfrm>
            <a:off x="3925144" y="1744562"/>
            <a:ext cx="4403104" cy="3015169"/>
          </a:xfrm>
          <a:prstGeom prst="rect">
            <a:avLst/>
          </a:prstGeom>
        </p:spPr>
      </p:pic>
      <p:sp>
        <p:nvSpPr>
          <p:cNvPr id="5" name="ZoneTexte 4"/>
          <p:cNvSpPr txBox="1"/>
          <p:nvPr/>
        </p:nvSpPr>
        <p:spPr>
          <a:xfrm>
            <a:off x="1965028" y="4907595"/>
            <a:ext cx="2952328" cy="369332"/>
          </a:xfrm>
          <a:prstGeom prst="rect">
            <a:avLst/>
          </a:prstGeom>
          <a:noFill/>
        </p:spPr>
        <p:txBody>
          <a:bodyPr wrap="square" rtlCol="0">
            <a:spAutoFit/>
          </a:bodyPr>
          <a:lstStyle/>
          <a:p>
            <a:r>
              <a:rPr lang="fr-FR" dirty="0"/>
              <a:t>Données départementales </a:t>
            </a:r>
          </a:p>
        </p:txBody>
      </p:sp>
      <p:sp>
        <p:nvSpPr>
          <p:cNvPr id="6" name="ZoneTexte 5"/>
          <p:cNvSpPr txBox="1"/>
          <p:nvPr/>
        </p:nvSpPr>
        <p:spPr>
          <a:xfrm>
            <a:off x="6581787" y="4811733"/>
            <a:ext cx="4032448" cy="646331"/>
          </a:xfrm>
          <a:prstGeom prst="rect">
            <a:avLst/>
          </a:prstGeom>
          <a:solidFill>
            <a:schemeClr val="bg1"/>
          </a:solidFill>
        </p:spPr>
        <p:txBody>
          <a:bodyPr wrap="square" rtlCol="0">
            <a:spAutoFit/>
          </a:bodyPr>
          <a:lstStyle/>
          <a:p>
            <a:pPr algn="r"/>
            <a:r>
              <a:rPr lang="fr-FR" b="1" dirty="0"/>
              <a:t>Vers des fascicules thématiques</a:t>
            </a:r>
          </a:p>
          <a:p>
            <a:pPr algn="r"/>
            <a:r>
              <a:rPr lang="fr-FR" b="1" dirty="0"/>
              <a:t>puis départementaux  </a:t>
            </a:r>
          </a:p>
        </p:txBody>
      </p:sp>
      <p:sp>
        <p:nvSpPr>
          <p:cNvPr id="7" name="ZoneTexte 6"/>
          <p:cNvSpPr txBox="1"/>
          <p:nvPr/>
        </p:nvSpPr>
        <p:spPr>
          <a:xfrm>
            <a:off x="2351584" y="5877272"/>
            <a:ext cx="3744416" cy="369332"/>
          </a:xfrm>
          <a:prstGeom prst="rect">
            <a:avLst/>
          </a:prstGeom>
          <a:noFill/>
        </p:spPr>
        <p:txBody>
          <a:bodyPr wrap="square" rtlCol="0">
            <a:spAutoFit/>
          </a:bodyPr>
          <a:lstStyle/>
          <a:p>
            <a:r>
              <a:rPr lang="fr-FR" dirty="0">
                <a:solidFill>
                  <a:schemeClr val="accent1"/>
                </a:solidFill>
              </a:rPr>
              <a:t>Financement Conseil Régional</a:t>
            </a:r>
          </a:p>
        </p:txBody>
      </p:sp>
      <p:pic>
        <p:nvPicPr>
          <p:cNvPr id="8" name="Image 7"/>
          <p:cNvPicPr>
            <a:picLocks noChangeAspect="1"/>
          </p:cNvPicPr>
          <p:nvPr/>
        </p:nvPicPr>
        <p:blipFill rotWithShape="1">
          <a:blip r:embed="rId5"/>
          <a:srcRect l="20000" t="18500" r="44881" b="6600"/>
          <a:stretch/>
        </p:blipFill>
        <p:spPr>
          <a:xfrm>
            <a:off x="8397240" y="1849038"/>
            <a:ext cx="2264361" cy="2716476"/>
          </a:xfrm>
          <a:prstGeom prst="rect">
            <a:avLst/>
          </a:prstGeom>
        </p:spPr>
      </p:pic>
    </p:spTree>
    <p:extLst>
      <p:ext uri="{BB962C8B-B14F-4D97-AF65-F5344CB8AC3E}">
        <p14:creationId xmlns:p14="http://schemas.microsoft.com/office/powerpoint/2010/main" val="2676519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1600201"/>
            <a:ext cx="8686800" cy="4525963"/>
          </a:xfrm>
        </p:spPr>
        <p:txBody>
          <a:bodyPr/>
          <a:lstStyle/>
          <a:p>
            <a:r>
              <a:rPr lang="fr-FR" dirty="0"/>
              <a:t>Des thématiques investies / des focus populationnels  </a:t>
            </a:r>
          </a:p>
          <a:p>
            <a:pPr lvl="1"/>
            <a:r>
              <a:rPr lang="fr-FR" dirty="0"/>
              <a:t>Santé environnement </a:t>
            </a:r>
          </a:p>
          <a:p>
            <a:pPr lvl="1"/>
            <a:r>
              <a:rPr lang="fr-FR" dirty="0"/>
              <a:t>Santé mentale</a:t>
            </a:r>
          </a:p>
          <a:p>
            <a:pPr lvl="1"/>
            <a:r>
              <a:rPr lang="fr-FR" dirty="0"/>
              <a:t>Droit des usagers </a:t>
            </a:r>
          </a:p>
          <a:p>
            <a:pPr lvl="1"/>
            <a:r>
              <a:rPr lang="fr-FR" dirty="0"/>
              <a:t>Besoins en interprétariat professionnel en médecine générale</a:t>
            </a:r>
          </a:p>
          <a:p>
            <a:pPr lvl="1"/>
            <a:r>
              <a:rPr lang="fr-FR" dirty="0"/>
              <a:t>Participation à l’évaluation du dispositif Virage (plateforme ressource sur radicalisations violentes portée par MDA </a:t>
            </a:r>
            <a:r>
              <a:rPr lang="fr-FR" dirty="0" err="1"/>
              <a:t>Strasb</a:t>
            </a:r>
            <a:r>
              <a:rPr lang="fr-FR" dirty="0"/>
              <a:t>.)</a:t>
            </a:r>
          </a:p>
          <a:p>
            <a:pPr lvl="1"/>
            <a:r>
              <a:rPr lang="fr-FR" dirty="0"/>
              <a:t>Santé périnatale </a:t>
            </a:r>
          </a:p>
          <a:p>
            <a:pPr lvl="1"/>
            <a:r>
              <a:rPr lang="fr-FR" dirty="0"/>
              <a:t>Santé scolaire </a:t>
            </a:r>
          </a:p>
          <a:p>
            <a:pPr lvl="1"/>
            <a:r>
              <a:rPr lang="fr-FR" dirty="0"/>
              <a:t>Personnes âgées</a:t>
            </a:r>
          </a:p>
          <a:p>
            <a:pPr lvl="1"/>
            <a:r>
              <a:rPr lang="fr-FR" dirty="0"/>
              <a:t>Détenus</a:t>
            </a:r>
          </a:p>
        </p:txBody>
      </p:sp>
      <p:sp>
        <p:nvSpPr>
          <p:cNvPr id="2" name="Titre 1"/>
          <p:cNvSpPr>
            <a:spLocks noGrp="1"/>
          </p:cNvSpPr>
          <p:nvPr>
            <p:ph type="title"/>
          </p:nvPr>
        </p:nvSpPr>
        <p:spPr/>
        <p:txBody>
          <a:bodyPr/>
          <a:lstStyle/>
          <a:p>
            <a:r>
              <a:rPr lang="fr-FR" dirty="0"/>
              <a:t>Travaux régionaux</a:t>
            </a:r>
          </a:p>
        </p:txBody>
      </p:sp>
    </p:spTree>
    <p:extLst>
      <p:ext uri="{BB962C8B-B14F-4D97-AF65-F5344CB8AC3E}">
        <p14:creationId xmlns:p14="http://schemas.microsoft.com/office/powerpoint/2010/main" val="2088306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03912" y="3671600"/>
            <a:ext cx="5364088" cy="31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1"/>
          <p:cNvSpPr>
            <a:spLocks noGrp="1"/>
          </p:cNvSpPr>
          <p:nvPr>
            <p:ph idx="1"/>
          </p:nvPr>
        </p:nvSpPr>
        <p:spPr/>
        <p:txBody>
          <a:bodyPr/>
          <a:lstStyle/>
          <a:p>
            <a:pPr>
              <a:buFont typeface="Wingdings" panose="05000000000000000000" pitchFamily="2" charset="2"/>
              <a:buChar char="ü"/>
            </a:pPr>
            <a:r>
              <a:rPr lang="fr-FR" sz="2000" dirty="0"/>
              <a:t>Enquête d’opinion </a:t>
            </a:r>
          </a:p>
          <a:p>
            <a:pPr>
              <a:buFont typeface="Wingdings" panose="05000000000000000000" pitchFamily="2" charset="2"/>
              <a:buChar char="ü"/>
            </a:pPr>
            <a:r>
              <a:rPr lang="fr-FR" sz="2000" dirty="0"/>
              <a:t>État des lieux santé environnement </a:t>
            </a:r>
          </a:p>
          <a:p>
            <a:pPr>
              <a:buFont typeface="Wingdings" panose="05000000000000000000" pitchFamily="2" charset="2"/>
              <a:buChar char="ü"/>
            </a:pPr>
            <a:r>
              <a:rPr lang="fr-FR" sz="2000" dirty="0" err="1"/>
              <a:t>Scoring</a:t>
            </a:r>
            <a:r>
              <a:rPr lang="fr-FR" sz="2000" dirty="0"/>
              <a:t> - Typologie des territoires : cumul ?</a:t>
            </a:r>
          </a:p>
          <a:p>
            <a:pPr>
              <a:buFont typeface="Wingdings" panose="05000000000000000000" pitchFamily="2" charset="2"/>
              <a:buChar char="ü"/>
            </a:pPr>
            <a:r>
              <a:rPr lang="fr-FR" sz="2000" dirty="0"/>
              <a:t>GT élaboration du PRSE3</a:t>
            </a:r>
          </a:p>
          <a:p>
            <a:pPr>
              <a:buFont typeface="Wingdings" panose="05000000000000000000" pitchFamily="2" charset="2"/>
              <a:buChar char="ü"/>
            </a:pPr>
            <a:r>
              <a:rPr lang="fr-FR" sz="2000" dirty="0"/>
              <a:t>Pilote d’action phytosanitaires du PRSE3 (à engager 2019)</a:t>
            </a:r>
          </a:p>
        </p:txBody>
      </p:sp>
      <p:sp>
        <p:nvSpPr>
          <p:cNvPr id="3" name="Titre 2"/>
          <p:cNvSpPr>
            <a:spLocks noGrp="1"/>
          </p:cNvSpPr>
          <p:nvPr>
            <p:ph type="title"/>
          </p:nvPr>
        </p:nvSpPr>
        <p:spPr/>
        <p:txBody>
          <a:bodyPr/>
          <a:lstStyle/>
          <a:p>
            <a:r>
              <a:rPr lang="fr-FR" sz="2400" dirty="0">
                <a:solidFill>
                  <a:schemeClr val="accent1"/>
                </a:solidFill>
              </a:rPr>
              <a:t>Ex : santé environnement</a:t>
            </a:r>
          </a:p>
        </p:txBody>
      </p:sp>
      <p:pic>
        <p:nvPicPr>
          <p:cNvPr id="4" name="Image 3"/>
          <p:cNvPicPr>
            <a:picLocks noChangeAspect="1"/>
          </p:cNvPicPr>
          <p:nvPr/>
        </p:nvPicPr>
        <p:blipFill rotWithShape="1">
          <a:blip r:embed="rId3"/>
          <a:srcRect l="50394" t="33201" r="31100" b="24800"/>
          <a:stretch/>
        </p:blipFill>
        <p:spPr>
          <a:xfrm>
            <a:off x="1593508" y="3495400"/>
            <a:ext cx="2486269" cy="3173961"/>
          </a:xfrm>
          <a:prstGeom prst="rect">
            <a:avLst/>
          </a:prstGeom>
        </p:spPr>
      </p:pic>
      <p:sp>
        <p:nvSpPr>
          <p:cNvPr id="5" name="ZoneTexte 4"/>
          <p:cNvSpPr txBox="1"/>
          <p:nvPr/>
        </p:nvSpPr>
        <p:spPr>
          <a:xfrm>
            <a:off x="7464152" y="2264197"/>
            <a:ext cx="2880320" cy="646331"/>
          </a:xfrm>
          <a:prstGeom prst="rect">
            <a:avLst/>
          </a:prstGeom>
          <a:noFill/>
        </p:spPr>
        <p:txBody>
          <a:bodyPr wrap="square" rtlCol="0">
            <a:spAutoFit/>
          </a:bodyPr>
          <a:lstStyle/>
          <a:p>
            <a:r>
              <a:rPr lang="fr-FR" dirty="0">
                <a:solidFill>
                  <a:schemeClr val="accent1"/>
                </a:solidFill>
              </a:rPr>
              <a:t>Financement DREAL, </a:t>
            </a:r>
          </a:p>
          <a:p>
            <a:r>
              <a:rPr lang="fr-FR" dirty="0">
                <a:solidFill>
                  <a:schemeClr val="accent1"/>
                </a:solidFill>
              </a:rPr>
              <a:t>ARS</a:t>
            </a:r>
          </a:p>
        </p:txBody>
      </p:sp>
      <p:pic>
        <p:nvPicPr>
          <p:cNvPr id="6" name="Image 5"/>
          <p:cNvPicPr>
            <a:picLocks noChangeAspect="1"/>
          </p:cNvPicPr>
          <p:nvPr/>
        </p:nvPicPr>
        <p:blipFill rotWithShape="1">
          <a:blip r:embed="rId4"/>
          <a:srcRect l="30707" t="24101" r="33069" b="11500"/>
          <a:stretch/>
        </p:blipFill>
        <p:spPr>
          <a:xfrm>
            <a:off x="3809624" y="4558847"/>
            <a:ext cx="1896010" cy="1896010"/>
          </a:xfrm>
          <a:prstGeom prst="rect">
            <a:avLst/>
          </a:prstGeom>
        </p:spPr>
      </p:pic>
      <p:pic>
        <p:nvPicPr>
          <p:cNvPr id="8" name="Image 7"/>
          <p:cNvPicPr>
            <a:picLocks noChangeAspect="1"/>
          </p:cNvPicPr>
          <p:nvPr/>
        </p:nvPicPr>
        <p:blipFill rotWithShape="1">
          <a:blip r:embed="rId5"/>
          <a:srcRect l="39763" t="30400" r="40944" b="23401"/>
          <a:stretch/>
        </p:blipFill>
        <p:spPr>
          <a:xfrm>
            <a:off x="5705634" y="3671601"/>
            <a:ext cx="2310388" cy="3111951"/>
          </a:xfrm>
          <a:prstGeom prst="rect">
            <a:avLst/>
          </a:prstGeom>
        </p:spPr>
      </p:pic>
      <p:pic>
        <p:nvPicPr>
          <p:cNvPr id="10" name="Image 9"/>
          <p:cNvPicPr>
            <a:picLocks noChangeAspect="1"/>
          </p:cNvPicPr>
          <p:nvPr/>
        </p:nvPicPr>
        <p:blipFill rotWithShape="1">
          <a:blip r:embed="rId6"/>
          <a:srcRect l="31100" t="29001" r="32675" b="23400"/>
          <a:stretch/>
        </p:blipFill>
        <p:spPr>
          <a:xfrm>
            <a:off x="8038146" y="4293096"/>
            <a:ext cx="2666366" cy="1970792"/>
          </a:xfrm>
          <a:prstGeom prst="rect">
            <a:avLst/>
          </a:prstGeom>
        </p:spPr>
      </p:pic>
    </p:spTree>
    <p:extLst>
      <p:ext uri="{BB962C8B-B14F-4D97-AF65-F5344CB8AC3E}">
        <p14:creationId xmlns:p14="http://schemas.microsoft.com/office/powerpoint/2010/main" val="2517309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03912" y="3671600"/>
            <a:ext cx="5364088" cy="31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1"/>
          <p:cNvSpPr>
            <a:spLocks noGrp="1"/>
          </p:cNvSpPr>
          <p:nvPr>
            <p:ph idx="1"/>
          </p:nvPr>
        </p:nvSpPr>
        <p:spPr>
          <a:xfrm>
            <a:off x="1981199" y="1600201"/>
            <a:ext cx="8483378" cy="4525963"/>
          </a:xfrm>
        </p:spPr>
        <p:txBody>
          <a:bodyPr/>
          <a:lstStyle/>
          <a:p>
            <a:pPr>
              <a:buFont typeface="Wingdings" panose="05000000000000000000" pitchFamily="2" charset="2"/>
              <a:buChar char="ü"/>
            </a:pPr>
            <a:r>
              <a:rPr lang="fr-FR" sz="2400" dirty="0"/>
              <a:t>Exploitation des certificats de santé PMI (8</a:t>
            </a:r>
            <a:r>
              <a:rPr lang="fr-FR" sz="2400" baseline="30000" dirty="0"/>
              <a:t>ème</a:t>
            </a:r>
            <a:r>
              <a:rPr lang="fr-FR" sz="2400" dirty="0"/>
              <a:t> j, 9</a:t>
            </a:r>
            <a:r>
              <a:rPr lang="fr-FR" sz="2400" baseline="30000" dirty="0"/>
              <a:t>ème</a:t>
            </a:r>
            <a:r>
              <a:rPr lang="fr-FR" sz="2400" dirty="0"/>
              <a:t> et 24</a:t>
            </a:r>
            <a:r>
              <a:rPr lang="fr-FR" sz="2400" baseline="30000" dirty="0"/>
              <a:t>ème</a:t>
            </a:r>
            <a:r>
              <a:rPr lang="fr-FR" sz="2400" dirty="0"/>
              <a:t> mois)</a:t>
            </a:r>
          </a:p>
          <a:p>
            <a:pPr lvl="1"/>
            <a:r>
              <a:rPr lang="fr-FR" dirty="0"/>
              <a:t>Travail débuté en Lorraine en 2011, qui évolue chaque année </a:t>
            </a:r>
          </a:p>
          <a:p>
            <a:pPr lvl="1"/>
            <a:r>
              <a:rPr lang="fr-FR" dirty="0"/>
              <a:t>Des inégalités sociales et territoriales </a:t>
            </a:r>
            <a:r>
              <a:rPr lang="fr-FR" b="1" dirty="0"/>
              <a:t>rendues visibles dans la région</a:t>
            </a:r>
          </a:p>
          <a:p>
            <a:pPr>
              <a:buFont typeface="Wingdings" panose="05000000000000000000" pitchFamily="2" charset="2"/>
              <a:buChar char="ü"/>
            </a:pPr>
            <a:endParaRPr lang="fr-FR" sz="2400" dirty="0"/>
          </a:p>
        </p:txBody>
      </p:sp>
      <p:sp>
        <p:nvSpPr>
          <p:cNvPr id="3" name="Titre 2"/>
          <p:cNvSpPr>
            <a:spLocks noGrp="1"/>
          </p:cNvSpPr>
          <p:nvPr>
            <p:ph type="title"/>
          </p:nvPr>
        </p:nvSpPr>
        <p:spPr/>
        <p:txBody>
          <a:bodyPr/>
          <a:lstStyle/>
          <a:p>
            <a:r>
              <a:rPr lang="fr-FR" sz="2400" dirty="0">
                <a:solidFill>
                  <a:schemeClr val="accent1"/>
                </a:solidFill>
              </a:rPr>
              <a:t>Ex : santé périnatale</a:t>
            </a:r>
          </a:p>
        </p:txBody>
      </p:sp>
      <p:sp>
        <p:nvSpPr>
          <p:cNvPr id="4" name="ZoneTexte 3"/>
          <p:cNvSpPr txBox="1"/>
          <p:nvPr/>
        </p:nvSpPr>
        <p:spPr>
          <a:xfrm>
            <a:off x="8406520" y="2053718"/>
            <a:ext cx="2064321" cy="369332"/>
          </a:xfrm>
          <a:prstGeom prst="rect">
            <a:avLst/>
          </a:prstGeom>
          <a:noFill/>
        </p:spPr>
        <p:txBody>
          <a:bodyPr wrap="square" rtlCol="0">
            <a:spAutoFit/>
          </a:bodyPr>
          <a:lstStyle/>
          <a:p>
            <a:r>
              <a:rPr lang="fr-FR" dirty="0">
                <a:solidFill>
                  <a:schemeClr val="accent1"/>
                </a:solidFill>
              </a:rPr>
              <a:t>Financement ARS</a:t>
            </a:r>
          </a:p>
        </p:txBody>
      </p:sp>
    </p:spTree>
    <p:extLst>
      <p:ext uri="{BB962C8B-B14F-4D97-AF65-F5344CB8AC3E}">
        <p14:creationId xmlns:p14="http://schemas.microsoft.com/office/powerpoint/2010/main" val="1878615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a:srcRect b="6105"/>
          <a:stretch/>
        </p:blipFill>
        <p:spPr>
          <a:xfrm>
            <a:off x="1991544" y="188641"/>
            <a:ext cx="7920880" cy="6255776"/>
          </a:xfrm>
          <a:prstGeom prst="rect">
            <a:avLst/>
          </a:prstGeom>
        </p:spPr>
      </p:pic>
      <p:sp>
        <p:nvSpPr>
          <p:cNvPr id="5" name="ZoneTexte 4"/>
          <p:cNvSpPr txBox="1"/>
          <p:nvPr/>
        </p:nvSpPr>
        <p:spPr>
          <a:xfrm>
            <a:off x="1919536" y="6474822"/>
            <a:ext cx="7776864" cy="338554"/>
          </a:xfrm>
          <a:prstGeom prst="rect">
            <a:avLst/>
          </a:prstGeom>
          <a:solidFill>
            <a:schemeClr val="bg1"/>
          </a:solidFill>
        </p:spPr>
        <p:txBody>
          <a:bodyPr wrap="square" rtlCol="0">
            <a:spAutoFit/>
          </a:bodyPr>
          <a:lstStyle/>
          <a:p>
            <a:r>
              <a:rPr lang="fr-FR" sz="1600" i="1" dirty="0">
                <a:solidFill>
                  <a:schemeClr val="bg1">
                    <a:lumMod val="50000"/>
                  </a:schemeClr>
                </a:solidFill>
              </a:rPr>
              <a:t>Exploitation des certificats de santé des PMI en Lorraine – période 2010-2015</a:t>
            </a:r>
          </a:p>
        </p:txBody>
      </p:sp>
    </p:spTree>
    <p:extLst>
      <p:ext uri="{BB962C8B-B14F-4D97-AF65-F5344CB8AC3E}">
        <p14:creationId xmlns:p14="http://schemas.microsoft.com/office/powerpoint/2010/main" val="2380636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03912" y="3671600"/>
            <a:ext cx="5364088" cy="31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1"/>
          <p:cNvSpPr>
            <a:spLocks noGrp="1"/>
          </p:cNvSpPr>
          <p:nvPr>
            <p:ph idx="1"/>
          </p:nvPr>
        </p:nvSpPr>
        <p:spPr>
          <a:xfrm>
            <a:off x="1981199" y="1600201"/>
            <a:ext cx="8483378" cy="4525963"/>
          </a:xfrm>
        </p:spPr>
        <p:txBody>
          <a:bodyPr/>
          <a:lstStyle/>
          <a:p>
            <a:pPr>
              <a:buFont typeface="Wingdings" panose="05000000000000000000" pitchFamily="2" charset="2"/>
              <a:buChar char="ü"/>
            </a:pPr>
            <a:r>
              <a:rPr lang="fr-FR" sz="2400" dirty="0"/>
              <a:t>Exploitation des certificats de santé PMI (8</a:t>
            </a:r>
            <a:r>
              <a:rPr lang="fr-FR" sz="2400" baseline="30000" dirty="0"/>
              <a:t>ème</a:t>
            </a:r>
            <a:r>
              <a:rPr lang="fr-FR" sz="2400" dirty="0"/>
              <a:t> j, 9</a:t>
            </a:r>
            <a:r>
              <a:rPr lang="fr-FR" sz="2400" baseline="30000" dirty="0"/>
              <a:t>ème</a:t>
            </a:r>
            <a:r>
              <a:rPr lang="fr-FR" sz="2400" dirty="0"/>
              <a:t> et 24</a:t>
            </a:r>
            <a:r>
              <a:rPr lang="fr-FR" sz="2400" baseline="30000" dirty="0"/>
              <a:t>ème</a:t>
            </a:r>
            <a:r>
              <a:rPr lang="fr-FR" sz="2400" dirty="0"/>
              <a:t> mois)</a:t>
            </a:r>
          </a:p>
          <a:p>
            <a:pPr lvl="1"/>
            <a:r>
              <a:rPr lang="fr-FR" dirty="0"/>
              <a:t>Travail débuté en Lorraine en 2011, qui évolue chaque année </a:t>
            </a:r>
          </a:p>
          <a:p>
            <a:pPr lvl="1"/>
            <a:r>
              <a:rPr lang="fr-FR" dirty="0"/>
              <a:t>Des inégalités sociales et territoriales </a:t>
            </a:r>
            <a:r>
              <a:rPr lang="fr-FR" b="1" dirty="0"/>
              <a:t>rendues visibles dans la région</a:t>
            </a:r>
          </a:p>
          <a:p>
            <a:pPr lvl="1"/>
            <a:r>
              <a:rPr lang="fr-FR" dirty="0"/>
              <a:t>Des résultats utilisés pour cibler des territoires d’actions, mettre en évidence l’impact d’action</a:t>
            </a:r>
          </a:p>
          <a:p>
            <a:pPr lvl="1"/>
            <a:endParaRPr lang="fr-FR" b="1" dirty="0"/>
          </a:p>
          <a:p>
            <a:pPr>
              <a:buFont typeface="Wingdings" panose="05000000000000000000" pitchFamily="2" charset="2"/>
              <a:buChar char="ü"/>
            </a:pPr>
            <a:endParaRPr lang="fr-FR" sz="2400" dirty="0"/>
          </a:p>
        </p:txBody>
      </p:sp>
      <p:sp>
        <p:nvSpPr>
          <p:cNvPr id="3" name="Titre 2"/>
          <p:cNvSpPr>
            <a:spLocks noGrp="1"/>
          </p:cNvSpPr>
          <p:nvPr>
            <p:ph type="title"/>
          </p:nvPr>
        </p:nvSpPr>
        <p:spPr/>
        <p:txBody>
          <a:bodyPr/>
          <a:lstStyle/>
          <a:p>
            <a:r>
              <a:rPr lang="fr-FR" sz="2400" dirty="0">
                <a:solidFill>
                  <a:schemeClr val="accent1"/>
                </a:solidFill>
              </a:rPr>
              <a:t>Ex : santé périnatale</a:t>
            </a:r>
          </a:p>
        </p:txBody>
      </p:sp>
      <p:sp>
        <p:nvSpPr>
          <p:cNvPr id="4" name="ZoneTexte 3"/>
          <p:cNvSpPr txBox="1"/>
          <p:nvPr/>
        </p:nvSpPr>
        <p:spPr>
          <a:xfrm>
            <a:off x="8406520" y="2053718"/>
            <a:ext cx="2064321" cy="369332"/>
          </a:xfrm>
          <a:prstGeom prst="rect">
            <a:avLst/>
          </a:prstGeom>
          <a:noFill/>
        </p:spPr>
        <p:txBody>
          <a:bodyPr wrap="square" rtlCol="0">
            <a:spAutoFit/>
          </a:bodyPr>
          <a:lstStyle/>
          <a:p>
            <a:r>
              <a:rPr lang="fr-FR" dirty="0">
                <a:solidFill>
                  <a:schemeClr val="accent1"/>
                </a:solidFill>
              </a:rPr>
              <a:t>Financement ARS</a:t>
            </a:r>
          </a:p>
        </p:txBody>
      </p:sp>
    </p:spTree>
    <p:extLst>
      <p:ext uri="{BB962C8B-B14F-4D97-AF65-F5344CB8AC3E}">
        <p14:creationId xmlns:p14="http://schemas.microsoft.com/office/powerpoint/2010/main" val="43363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2400" dirty="0">
                <a:solidFill>
                  <a:schemeClr val="accent1"/>
                </a:solidFill>
              </a:rPr>
              <a:t>Ex : santé périnatale</a:t>
            </a:r>
            <a:endParaRPr lang="fr-FR" sz="2400" dirty="0"/>
          </a:p>
        </p:txBody>
      </p:sp>
      <p:pic>
        <p:nvPicPr>
          <p:cNvPr id="4" name="Image 3"/>
          <p:cNvPicPr>
            <a:picLocks noChangeAspect="1"/>
          </p:cNvPicPr>
          <p:nvPr/>
        </p:nvPicPr>
        <p:blipFill rotWithShape="1">
          <a:blip r:embed="rId3"/>
          <a:srcRect l="36498" t="24500" r="29132" b="23701"/>
          <a:stretch/>
        </p:blipFill>
        <p:spPr>
          <a:xfrm>
            <a:off x="1847528" y="1700400"/>
            <a:ext cx="5102224" cy="4325563"/>
          </a:xfrm>
          <a:prstGeom prst="rect">
            <a:avLst/>
          </a:prstGeom>
        </p:spPr>
      </p:pic>
      <p:sp>
        <p:nvSpPr>
          <p:cNvPr id="5" name="Espace réservé du contenu 4"/>
          <p:cNvSpPr>
            <a:spLocks noGrp="1"/>
          </p:cNvSpPr>
          <p:nvPr>
            <p:ph idx="1"/>
          </p:nvPr>
        </p:nvSpPr>
        <p:spPr>
          <a:xfrm>
            <a:off x="6977136" y="2492896"/>
            <a:ext cx="3394720" cy="2908920"/>
          </a:xfrm>
        </p:spPr>
        <p:txBody>
          <a:bodyPr/>
          <a:lstStyle/>
          <a:p>
            <a:pPr marL="0" indent="0">
              <a:buNone/>
            </a:pPr>
            <a:r>
              <a:rPr lang="fr-FR" dirty="0"/>
              <a:t>En Moselle une action pour maintenir l’allaitement maternel depuis 4-5 ans </a:t>
            </a:r>
          </a:p>
        </p:txBody>
      </p:sp>
      <p:sp>
        <p:nvSpPr>
          <p:cNvPr id="6" name="ZoneTexte 5"/>
          <p:cNvSpPr txBox="1"/>
          <p:nvPr/>
        </p:nvSpPr>
        <p:spPr>
          <a:xfrm>
            <a:off x="1847528" y="6044208"/>
            <a:ext cx="7776864" cy="338554"/>
          </a:xfrm>
          <a:prstGeom prst="rect">
            <a:avLst/>
          </a:prstGeom>
          <a:solidFill>
            <a:schemeClr val="bg1"/>
          </a:solidFill>
        </p:spPr>
        <p:txBody>
          <a:bodyPr wrap="square" rtlCol="0">
            <a:spAutoFit/>
          </a:bodyPr>
          <a:lstStyle/>
          <a:p>
            <a:r>
              <a:rPr lang="fr-FR" sz="1600" i="1" dirty="0">
                <a:solidFill>
                  <a:schemeClr val="bg1">
                    <a:lumMod val="50000"/>
                  </a:schemeClr>
                </a:solidFill>
              </a:rPr>
              <a:t>Exploitation des certificats de santé des PMI en Lorraine – période 2010-2017</a:t>
            </a:r>
          </a:p>
        </p:txBody>
      </p:sp>
    </p:spTree>
    <p:extLst>
      <p:ext uri="{BB962C8B-B14F-4D97-AF65-F5344CB8AC3E}">
        <p14:creationId xmlns:p14="http://schemas.microsoft.com/office/powerpoint/2010/main" val="1967333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03912" y="3671600"/>
            <a:ext cx="5364088" cy="31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1"/>
          <p:cNvSpPr>
            <a:spLocks noGrp="1"/>
          </p:cNvSpPr>
          <p:nvPr>
            <p:ph idx="1"/>
          </p:nvPr>
        </p:nvSpPr>
        <p:spPr>
          <a:xfrm>
            <a:off x="1981199" y="1600201"/>
            <a:ext cx="8483378" cy="4525963"/>
          </a:xfrm>
        </p:spPr>
        <p:txBody>
          <a:bodyPr/>
          <a:lstStyle/>
          <a:p>
            <a:pPr>
              <a:buFont typeface="Wingdings" panose="05000000000000000000" pitchFamily="2" charset="2"/>
              <a:buChar char="ü"/>
            </a:pPr>
            <a:r>
              <a:rPr lang="fr-FR" sz="2400" dirty="0"/>
              <a:t>Exploitation des certificats de santé PMI (8</a:t>
            </a:r>
            <a:r>
              <a:rPr lang="fr-FR" sz="2400" baseline="30000" dirty="0"/>
              <a:t>ème</a:t>
            </a:r>
            <a:r>
              <a:rPr lang="fr-FR" sz="2400" dirty="0"/>
              <a:t> j, 9</a:t>
            </a:r>
            <a:r>
              <a:rPr lang="fr-FR" sz="2400" baseline="30000" dirty="0"/>
              <a:t>ème</a:t>
            </a:r>
            <a:r>
              <a:rPr lang="fr-FR" sz="2400" dirty="0"/>
              <a:t> et 24</a:t>
            </a:r>
            <a:r>
              <a:rPr lang="fr-FR" sz="2400" baseline="30000" dirty="0"/>
              <a:t>ème</a:t>
            </a:r>
            <a:r>
              <a:rPr lang="fr-FR" sz="2400" dirty="0"/>
              <a:t> mois)</a:t>
            </a:r>
          </a:p>
          <a:p>
            <a:pPr lvl="1"/>
            <a:r>
              <a:rPr lang="fr-FR" dirty="0"/>
              <a:t>Travail débuté en Lorraine en 2011, qui évolue chaque année </a:t>
            </a:r>
          </a:p>
          <a:p>
            <a:pPr lvl="1"/>
            <a:r>
              <a:rPr lang="fr-FR" dirty="0"/>
              <a:t>Des inégalités sociales et territoriales </a:t>
            </a:r>
            <a:r>
              <a:rPr lang="fr-FR" b="1" dirty="0"/>
              <a:t>rendues visibles dans la région</a:t>
            </a:r>
          </a:p>
          <a:p>
            <a:pPr lvl="1"/>
            <a:r>
              <a:rPr lang="fr-FR" dirty="0"/>
              <a:t>Des résultats utilisés pour cibler des territoires d’actions, mettre en évidence l’impact d’action</a:t>
            </a:r>
          </a:p>
          <a:p>
            <a:pPr lvl="1"/>
            <a:r>
              <a:rPr lang="fr-FR" dirty="0"/>
              <a:t>Une </a:t>
            </a:r>
            <a:r>
              <a:rPr lang="fr-FR" b="1" dirty="0"/>
              <a:t>extension au Grand Est , des fiches départementales</a:t>
            </a:r>
          </a:p>
          <a:p>
            <a:pPr lvl="1"/>
            <a:r>
              <a:rPr lang="fr-FR" dirty="0"/>
              <a:t>Des données utilisables qui peuvent alimenter d’autres travaux locaux</a:t>
            </a:r>
          </a:p>
          <a:p>
            <a:pPr lvl="1"/>
            <a:r>
              <a:rPr lang="fr-FR" dirty="0"/>
              <a:t>En 2019 : travail complémentaire demandé par PMI57 (confrontation aux données d’activité du service PMI)</a:t>
            </a:r>
          </a:p>
          <a:p>
            <a:pPr lvl="1"/>
            <a:endParaRPr lang="fr-FR" dirty="0"/>
          </a:p>
          <a:p>
            <a:pPr lvl="1"/>
            <a:endParaRPr lang="fr-FR" b="1" dirty="0"/>
          </a:p>
          <a:p>
            <a:pPr>
              <a:buFont typeface="Wingdings" panose="05000000000000000000" pitchFamily="2" charset="2"/>
              <a:buChar char="ü"/>
            </a:pPr>
            <a:endParaRPr lang="fr-FR" sz="2400" dirty="0"/>
          </a:p>
        </p:txBody>
      </p:sp>
      <p:sp>
        <p:nvSpPr>
          <p:cNvPr id="3" name="Titre 2"/>
          <p:cNvSpPr>
            <a:spLocks noGrp="1"/>
          </p:cNvSpPr>
          <p:nvPr>
            <p:ph type="title"/>
          </p:nvPr>
        </p:nvSpPr>
        <p:spPr/>
        <p:txBody>
          <a:bodyPr/>
          <a:lstStyle/>
          <a:p>
            <a:r>
              <a:rPr lang="fr-FR" sz="2400" dirty="0">
                <a:solidFill>
                  <a:schemeClr val="accent1"/>
                </a:solidFill>
              </a:rPr>
              <a:t>Ex : santé périnatale</a:t>
            </a:r>
          </a:p>
        </p:txBody>
      </p:sp>
      <p:sp>
        <p:nvSpPr>
          <p:cNvPr id="4" name="ZoneTexte 3"/>
          <p:cNvSpPr txBox="1"/>
          <p:nvPr/>
        </p:nvSpPr>
        <p:spPr>
          <a:xfrm>
            <a:off x="8406520" y="2053718"/>
            <a:ext cx="2064321" cy="369332"/>
          </a:xfrm>
          <a:prstGeom prst="rect">
            <a:avLst/>
          </a:prstGeom>
          <a:noFill/>
        </p:spPr>
        <p:txBody>
          <a:bodyPr wrap="square" rtlCol="0">
            <a:spAutoFit/>
          </a:bodyPr>
          <a:lstStyle/>
          <a:p>
            <a:r>
              <a:rPr lang="fr-FR" dirty="0">
                <a:solidFill>
                  <a:schemeClr val="accent1"/>
                </a:solidFill>
              </a:rPr>
              <a:t>Financement ARS</a:t>
            </a:r>
          </a:p>
        </p:txBody>
      </p:sp>
    </p:spTree>
    <p:extLst>
      <p:ext uri="{BB962C8B-B14F-4D97-AF65-F5344CB8AC3E}">
        <p14:creationId xmlns:p14="http://schemas.microsoft.com/office/powerpoint/2010/main" val="3116945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81200" y="1600201"/>
            <a:ext cx="3634656" cy="4525963"/>
          </a:xfrm>
        </p:spPr>
        <p:txBody>
          <a:bodyPr/>
          <a:lstStyle/>
          <a:p>
            <a:pPr>
              <a:buFont typeface="Wingdings" panose="05000000000000000000" pitchFamily="2" charset="2"/>
              <a:buChar char="ü"/>
            </a:pPr>
            <a:r>
              <a:rPr lang="fr-FR" sz="2400" dirty="0"/>
              <a:t>Enquête HBSC </a:t>
            </a:r>
            <a:r>
              <a:rPr lang="fr-FR" sz="1800" dirty="0"/>
              <a:t>(</a:t>
            </a:r>
            <a:r>
              <a:rPr lang="fr-FR" sz="1800" dirty="0" err="1"/>
              <a:t>Health</a:t>
            </a:r>
            <a:r>
              <a:rPr lang="fr-FR" sz="1800" dirty="0"/>
              <a:t> </a:t>
            </a:r>
            <a:r>
              <a:rPr lang="fr-FR" sz="1800" dirty="0" err="1"/>
              <a:t>Behaviour</a:t>
            </a:r>
            <a:r>
              <a:rPr lang="fr-FR" sz="1800" dirty="0"/>
              <a:t> in </a:t>
            </a:r>
            <a:r>
              <a:rPr lang="fr-FR" sz="1800" dirty="0" err="1"/>
              <a:t>School-aged</a:t>
            </a:r>
            <a:r>
              <a:rPr lang="fr-FR" sz="1800" dirty="0"/>
              <a:t> </a:t>
            </a:r>
            <a:r>
              <a:rPr lang="fr-FR" sz="1800" dirty="0" err="1"/>
              <a:t>Children</a:t>
            </a:r>
            <a:r>
              <a:rPr lang="fr-FR" sz="1800" dirty="0"/>
              <a:t>) </a:t>
            </a:r>
            <a:r>
              <a:rPr lang="fr-FR" sz="2400" dirty="0"/>
              <a:t>en Alsace - faisabilité en Grand Est </a:t>
            </a:r>
          </a:p>
          <a:p>
            <a:pPr marL="0" indent="0">
              <a:buNone/>
            </a:pPr>
            <a:r>
              <a:rPr lang="fr-FR" sz="2400" dirty="0">
                <a:hlinkClick r:id="rId3"/>
              </a:rPr>
              <a:t>https://ors-ge.org/etudes</a:t>
            </a:r>
            <a:endParaRPr lang="fr-FR" sz="2400" dirty="0"/>
          </a:p>
          <a:p>
            <a:pPr marL="0" indent="0">
              <a:buNone/>
            </a:pPr>
            <a:endParaRPr lang="fr-FR" sz="2400" dirty="0"/>
          </a:p>
          <a:p>
            <a:pPr>
              <a:buFont typeface="Wingdings" panose="05000000000000000000" pitchFamily="2" charset="2"/>
              <a:buChar char="ü"/>
            </a:pPr>
            <a:r>
              <a:rPr lang="fr-FR" sz="2400" dirty="0"/>
              <a:t>Exploitation des données L2S ; bilan de santé des enfants en 6</a:t>
            </a:r>
            <a:r>
              <a:rPr lang="fr-FR" sz="2400" baseline="30000" dirty="0"/>
              <a:t>ème</a:t>
            </a:r>
            <a:r>
              <a:rPr lang="fr-FR" sz="2400" dirty="0"/>
              <a:t> en Alsace</a:t>
            </a:r>
          </a:p>
        </p:txBody>
      </p:sp>
      <p:sp>
        <p:nvSpPr>
          <p:cNvPr id="3" name="Titre 2"/>
          <p:cNvSpPr>
            <a:spLocks noGrp="1"/>
          </p:cNvSpPr>
          <p:nvPr>
            <p:ph type="title"/>
          </p:nvPr>
        </p:nvSpPr>
        <p:spPr/>
        <p:txBody>
          <a:bodyPr/>
          <a:lstStyle/>
          <a:p>
            <a:r>
              <a:rPr lang="fr-FR" sz="2400" dirty="0">
                <a:solidFill>
                  <a:schemeClr val="accent1"/>
                </a:solidFill>
              </a:rPr>
              <a:t>Ex : SANTE scolaire</a:t>
            </a:r>
          </a:p>
        </p:txBody>
      </p:sp>
      <p:sp>
        <p:nvSpPr>
          <p:cNvPr id="4" name="ZoneTexte 3"/>
          <p:cNvSpPr txBox="1"/>
          <p:nvPr/>
        </p:nvSpPr>
        <p:spPr>
          <a:xfrm>
            <a:off x="1950319" y="6083409"/>
            <a:ext cx="2064321" cy="369332"/>
          </a:xfrm>
          <a:prstGeom prst="rect">
            <a:avLst/>
          </a:prstGeom>
          <a:noFill/>
        </p:spPr>
        <p:txBody>
          <a:bodyPr wrap="square" rtlCol="0">
            <a:spAutoFit/>
          </a:bodyPr>
          <a:lstStyle/>
          <a:p>
            <a:r>
              <a:rPr lang="fr-FR" dirty="0">
                <a:solidFill>
                  <a:schemeClr val="accent1"/>
                </a:solidFill>
              </a:rPr>
              <a:t>Financement ARS</a:t>
            </a:r>
          </a:p>
        </p:txBody>
      </p:sp>
      <p:pic>
        <p:nvPicPr>
          <p:cNvPr id="5" name="Image 4"/>
          <p:cNvPicPr>
            <a:picLocks noChangeAspect="1"/>
          </p:cNvPicPr>
          <p:nvPr/>
        </p:nvPicPr>
        <p:blipFill rotWithShape="1">
          <a:blip r:embed="rId4"/>
          <a:srcRect l="38473" t="31968" r="39782" b="14833"/>
          <a:stretch/>
        </p:blipFill>
        <p:spPr>
          <a:xfrm>
            <a:off x="6152834" y="1251268"/>
            <a:ext cx="4032448" cy="5549054"/>
          </a:xfrm>
          <a:prstGeom prst="rect">
            <a:avLst/>
          </a:prstGeom>
        </p:spPr>
      </p:pic>
    </p:spTree>
    <p:extLst>
      <p:ext uri="{BB962C8B-B14F-4D97-AF65-F5344CB8AC3E}">
        <p14:creationId xmlns:p14="http://schemas.microsoft.com/office/powerpoint/2010/main" val="2090582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1919536" y="2320010"/>
            <a:ext cx="4834880" cy="4525963"/>
          </a:xfrm>
        </p:spPr>
        <p:txBody>
          <a:bodyPr/>
          <a:lstStyle/>
          <a:p>
            <a:r>
              <a:rPr lang="fr-FR" dirty="0"/>
              <a:t>Participation à groupes </a:t>
            </a:r>
          </a:p>
          <a:p>
            <a:r>
              <a:rPr lang="fr-FR" dirty="0"/>
              <a:t>Réponse à sollicitations – interventions – animation territoriale</a:t>
            </a:r>
          </a:p>
          <a:p>
            <a:r>
              <a:rPr lang="fr-FR" dirty="0"/>
              <a:t>Diffusion de résultats </a:t>
            </a:r>
          </a:p>
          <a:p>
            <a:pPr lvl="1"/>
            <a:r>
              <a:rPr lang="fr-FR" dirty="0"/>
              <a:t>Bulletins </a:t>
            </a:r>
          </a:p>
          <a:p>
            <a:pPr marL="457200" lvl="1" indent="0">
              <a:buNone/>
            </a:pPr>
            <a:endParaRPr lang="fr-FR" dirty="0"/>
          </a:p>
          <a:p>
            <a:pPr marL="457200" lvl="1" indent="0">
              <a:buNone/>
            </a:pPr>
            <a:endParaRPr lang="fr-FR" dirty="0"/>
          </a:p>
          <a:p>
            <a:pPr marL="457200" lvl="1" indent="0">
              <a:buNone/>
            </a:pPr>
            <a:endParaRPr lang="fr-FR" dirty="0"/>
          </a:p>
        </p:txBody>
      </p:sp>
      <p:sp>
        <p:nvSpPr>
          <p:cNvPr id="3" name="Titre 2"/>
          <p:cNvSpPr>
            <a:spLocks noGrp="1"/>
          </p:cNvSpPr>
          <p:nvPr>
            <p:ph type="title"/>
          </p:nvPr>
        </p:nvSpPr>
        <p:spPr/>
        <p:txBody>
          <a:bodyPr/>
          <a:lstStyle/>
          <a:p>
            <a:r>
              <a:rPr lang="fr-FR" dirty="0"/>
              <a:t>Travaux régionaux</a:t>
            </a:r>
          </a:p>
        </p:txBody>
      </p:sp>
      <p:pic>
        <p:nvPicPr>
          <p:cNvPr id="5" name="Image 4"/>
          <p:cNvPicPr>
            <a:picLocks noChangeAspect="1"/>
          </p:cNvPicPr>
          <p:nvPr/>
        </p:nvPicPr>
        <p:blipFill rotWithShape="1">
          <a:blip r:embed="rId3"/>
          <a:srcRect l="36618" t="15099" r="38182" b="24401"/>
          <a:stretch/>
        </p:blipFill>
        <p:spPr>
          <a:xfrm>
            <a:off x="6569224" y="1516326"/>
            <a:ext cx="3995936" cy="5396360"/>
          </a:xfrm>
          <a:prstGeom prst="rect">
            <a:avLst/>
          </a:prstGeom>
        </p:spPr>
      </p:pic>
      <p:sp>
        <p:nvSpPr>
          <p:cNvPr id="6" name="ZoneTexte 5"/>
          <p:cNvSpPr txBox="1"/>
          <p:nvPr/>
        </p:nvSpPr>
        <p:spPr>
          <a:xfrm>
            <a:off x="2927648" y="5229200"/>
            <a:ext cx="3744416" cy="369332"/>
          </a:xfrm>
          <a:prstGeom prst="rect">
            <a:avLst/>
          </a:prstGeom>
          <a:noFill/>
        </p:spPr>
        <p:txBody>
          <a:bodyPr wrap="square" rtlCol="0">
            <a:spAutoFit/>
          </a:bodyPr>
          <a:lstStyle/>
          <a:p>
            <a:r>
              <a:rPr lang="fr-FR" dirty="0">
                <a:solidFill>
                  <a:schemeClr val="accent1"/>
                </a:solidFill>
              </a:rPr>
              <a:t>Financement ARS</a:t>
            </a:r>
          </a:p>
        </p:txBody>
      </p:sp>
    </p:spTree>
    <p:extLst>
      <p:ext uri="{BB962C8B-B14F-4D97-AF65-F5344CB8AC3E}">
        <p14:creationId xmlns:p14="http://schemas.microsoft.com/office/powerpoint/2010/main" val="85355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68008" y="5733256"/>
            <a:ext cx="4499992"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1"/>
          <p:cNvSpPr>
            <a:spLocks noGrp="1"/>
          </p:cNvSpPr>
          <p:nvPr>
            <p:ph idx="1"/>
          </p:nvPr>
        </p:nvSpPr>
        <p:spPr/>
        <p:txBody>
          <a:bodyPr/>
          <a:lstStyle/>
          <a:p>
            <a:r>
              <a:rPr lang="fr-FR" dirty="0"/>
              <a:t>Observatoire régional de la santé Grand Est </a:t>
            </a:r>
          </a:p>
          <a:p>
            <a:endParaRPr lang="fr-FR" sz="1800" dirty="0"/>
          </a:p>
          <a:p>
            <a:r>
              <a:rPr lang="fr-FR" dirty="0"/>
              <a:t>Né de la fusion de l’ORS Alsace et de l’ORSAS Lorraine – décembre 2017</a:t>
            </a:r>
          </a:p>
          <a:p>
            <a:endParaRPr lang="fr-FR" sz="1600" dirty="0"/>
          </a:p>
          <a:p>
            <a:r>
              <a:rPr lang="fr-FR" dirty="0"/>
              <a:t>Un territoire d’observation :</a:t>
            </a:r>
          </a:p>
          <a:p>
            <a:pPr marL="0" indent="0">
              <a:buNone/>
            </a:pPr>
            <a:r>
              <a:rPr lang="fr-FR" dirty="0"/>
              <a:t>	</a:t>
            </a:r>
            <a:r>
              <a:rPr lang="fr-FR" b="1" dirty="0"/>
              <a:t>le Grand Est </a:t>
            </a:r>
          </a:p>
          <a:p>
            <a:pPr marL="0" indent="0">
              <a:buNone/>
            </a:pPr>
            <a:endParaRPr lang="fr-FR" sz="1600" b="1" dirty="0"/>
          </a:p>
          <a:p>
            <a:r>
              <a:rPr lang="fr-FR" dirty="0"/>
              <a:t>Association – indépendante </a:t>
            </a:r>
          </a:p>
          <a:p>
            <a:pPr marL="449263" indent="0">
              <a:buNone/>
            </a:pPr>
            <a:r>
              <a:rPr lang="fr-FR" dirty="0"/>
              <a:t>fédérée au sein de la</a:t>
            </a:r>
          </a:p>
          <a:p>
            <a:pPr marL="546100" indent="0">
              <a:buNone/>
            </a:pPr>
            <a:r>
              <a:rPr lang="fr-FR" dirty="0"/>
              <a:t>FNORS </a:t>
            </a:r>
          </a:p>
          <a:p>
            <a:endParaRPr lang="fr-FR" sz="1800" dirty="0"/>
          </a:p>
        </p:txBody>
      </p:sp>
      <p:sp>
        <p:nvSpPr>
          <p:cNvPr id="3" name="Titre 2"/>
          <p:cNvSpPr>
            <a:spLocks noGrp="1"/>
          </p:cNvSpPr>
          <p:nvPr>
            <p:ph type="title"/>
          </p:nvPr>
        </p:nvSpPr>
        <p:spPr/>
        <p:txBody>
          <a:bodyPr/>
          <a:lstStyle/>
          <a:p>
            <a:r>
              <a:rPr lang="fr-FR" dirty="0"/>
              <a:t>ORS Grand Est – présentation </a:t>
            </a:r>
          </a:p>
        </p:txBody>
      </p:sp>
      <p:pic>
        <p:nvPicPr>
          <p:cNvPr id="4" name="Picture 4" descr="http://www.ireps-picardie.fr/News/News_Cres_OR2S/Newsletters2010/20juillet2010/logoFNORSnew.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8288" y="4221089"/>
            <a:ext cx="1306488" cy="26317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4"/>
          <a:srcRect l="71262" t="43700" r="7475" b="11500"/>
          <a:stretch/>
        </p:blipFill>
        <p:spPr>
          <a:xfrm>
            <a:off x="7120166" y="3111881"/>
            <a:ext cx="3136245" cy="3717032"/>
          </a:xfrm>
          <a:prstGeom prst="rect">
            <a:avLst/>
          </a:prstGeom>
        </p:spPr>
      </p:pic>
    </p:spTree>
    <p:extLst>
      <p:ext uri="{BB962C8B-B14F-4D97-AF65-F5344CB8AC3E}">
        <p14:creationId xmlns:p14="http://schemas.microsoft.com/office/powerpoint/2010/main" val="216667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81200" y="1600201"/>
            <a:ext cx="5482952" cy="4525963"/>
          </a:xfrm>
        </p:spPr>
        <p:txBody>
          <a:bodyPr/>
          <a:lstStyle/>
          <a:p>
            <a:r>
              <a:rPr lang="fr-FR" dirty="0"/>
              <a:t>À l’échelle d’un territoire </a:t>
            </a:r>
            <a:r>
              <a:rPr lang="fr-FR" dirty="0" err="1"/>
              <a:t>tq</a:t>
            </a:r>
            <a:r>
              <a:rPr lang="fr-FR" dirty="0"/>
              <a:t> EPCI</a:t>
            </a:r>
          </a:p>
          <a:p>
            <a:pPr marL="0" indent="0">
              <a:buNone/>
            </a:pPr>
            <a:r>
              <a:rPr lang="fr-FR" sz="2400" b="1" dirty="0"/>
              <a:t>Diagnostic locaux/territoriaux de santé</a:t>
            </a:r>
          </a:p>
          <a:p>
            <a:pPr lvl="1"/>
            <a:r>
              <a:rPr lang="fr-FR" dirty="0"/>
              <a:t>Adapté à chaque territoire </a:t>
            </a:r>
          </a:p>
          <a:p>
            <a:pPr lvl="1"/>
            <a:r>
              <a:rPr lang="fr-FR" dirty="0"/>
              <a:t>Diagnostic partagé</a:t>
            </a:r>
          </a:p>
          <a:p>
            <a:pPr lvl="1"/>
            <a:r>
              <a:rPr lang="fr-FR" dirty="0"/>
              <a:t>Parfois en partenariat avec </a:t>
            </a:r>
            <a:r>
              <a:rPr lang="fr-FR" dirty="0" err="1"/>
              <a:t>Ireps</a:t>
            </a:r>
            <a:r>
              <a:rPr lang="fr-FR" dirty="0"/>
              <a:t> </a:t>
            </a:r>
          </a:p>
          <a:p>
            <a:pPr marL="0" lvl="1" indent="0">
              <a:buNone/>
            </a:pPr>
            <a:endParaRPr lang="fr-FR" b="1" dirty="0"/>
          </a:p>
          <a:p>
            <a:pPr marL="0" lvl="1" indent="0">
              <a:buNone/>
            </a:pPr>
            <a:r>
              <a:rPr lang="fr-FR" b="1" dirty="0"/>
              <a:t>Intervention également sur l’évaluation des CLS</a:t>
            </a:r>
            <a:r>
              <a:rPr lang="fr-FR" dirty="0"/>
              <a:t> </a:t>
            </a:r>
          </a:p>
          <a:p>
            <a:pPr lvl="1"/>
            <a:endParaRPr lang="fr-FR" dirty="0"/>
          </a:p>
          <a:p>
            <a:pPr marL="457200" lvl="1" indent="0">
              <a:buNone/>
            </a:pPr>
            <a:endParaRPr lang="fr-FR" dirty="0"/>
          </a:p>
        </p:txBody>
      </p:sp>
      <p:sp>
        <p:nvSpPr>
          <p:cNvPr id="3" name="Titre 2"/>
          <p:cNvSpPr>
            <a:spLocks noGrp="1"/>
          </p:cNvSpPr>
          <p:nvPr>
            <p:ph type="title"/>
          </p:nvPr>
        </p:nvSpPr>
        <p:spPr/>
        <p:txBody>
          <a:bodyPr/>
          <a:lstStyle/>
          <a:p>
            <a:r>
              <a:rPr lang="fr-FR" dirty="0"/>
              <a:t>Travaux locaux</a:t>
            </a:r>
          </a:p>
        </p:txBody>
      </p:sp>
      <p:sp>
        <p:nvSpPr>
          <p:cNvPr id="4" name="ZoneTexte 3"/>
          <p:cNvSpPr txBox="1"/>
          <p:nvPr/>
        </p:nvSpPr>
        <p:spPr>
          <a:xfrm>
            <a:off x="1981200" y="5483725"/>
            <a:ext cx="4546848" cy="646331"/>
          </a:xfrm>
          <a:prstGeom prst="rect">
            <a:avLst/>
          </a:prstGeom>
          <a:solidFill>
            <a:schemeClr val="bg1"/>
          </a:solidFill>
        </p:spPr>
        <p:txBody>
          <a:bodyPr wrap="square" rtlCol="0">
            <a:spAutoFit/>
          </a:bodyPr>
          <a:lstStyle/>
          <a:p>
            <a:r>
              <a:rPr lang="fr-FR" dirty="0">
                <a:solidFill>
                  <a:schemeClr val="accent1"/>
                </a:solidFill>
              </a:rPr>
              <a:t>Financement ARS, collectivités, autres - implication CD  </a:t>
            </a:r>
          </a:p>
        </p:txBody>
      </p:sp>
      <p:pic>
        <p:nvPicPr>
          <p:cNvPr id="5" name="Image 4"/>
          <p:cNvPicPr>
            <a:picLocks noChangeAspect="1"/>
          </p:cNvPicPr>
          <p:nvPr/>
        </p:nvPicPr>
        <p:blipFill rotWithShape="1">
          <a:blip r:embed="rId3"/>
          <a:srcRect l="57481" t="50700" r="25388" b="7434"/>
          <a:stretch/>
        </p:blipFill>
        <p:spPr>
          <a:xfrm>
            <a:off x="7248128" y="1467168"/>
            <a:ext cx="3260391" cy="4482112"/>
          </a:xfrm>
          <a:prstGeom prst="rect">
            <a:avLst/>
          </a:prstGeom>
        </p:spPr>
      </p:pic>
    </p:spTree>
    <p:extLst>
      <p:ext uri="{BB962C8B-B14F-4D97-AF65-F5344CB8AC3E}">
        <p14:creationId xmlns:p14="http://schemas.microsoft.com/office/powerpoint/2010/main" val="2562616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81200" y="1600201"/>
            <a:ext cx="5554960" cy="4525963"/>
          </a:xfrm>
        </p:spPr>
        <p:txBody>
          <a:bodyPr/>
          <a:lstStyle/>
          <a:p>
            <a:r>
              <a:rPr lang="fr-FR" dirty="0"/>
              <a:t>A l’échelle d’une métropole/ville</a:t>
            </a:r>
          </a:p>
          <a:p>
            <a:pPr marL="0" indent="0">
              <a:buNone/>
            </a:pPr>
            <a:r>
              <a:rPr lang="fr-FR" sz="2400" b="1" dirty="0"/>
              <a:t>Observatoire local de santé / santé environnement </a:t>
            </a:r>
          </a:p>
          <a:p>
            <a:pPr lvl="1"/>
            <a:r>
              <a:rPr lang="fr-FR" dirty="0"/>
              <a:t>Une autre manière de travailler ; des données collectées différemment, exploitées à des échelles plus fines </a:t>
            </a:r>
          </a:p>
          <a:p>
            <a:pPr lvl="1"/>
            <a:r>
              <a:rPr lang="fr-FR" dirty="0"/>
              <a:t>En partenariat avec de nombreux services internes à la collectivité et externes</a:t>
            </a:r>
          </a:p>
          <a:p>
            <a:pPr lvl="1"/>
            <a:r>
              <a:rPr lang="fr-FR" dirty="0"/>
              <a:t>Travaux qui se construisent au fur-et-à mesure – </a:t>
            </a:r>
            <a:r>
              <a:rPr lang="fr-FR" b="1" dirty="0"/>
              <a:t>financements pluriannuels </a:t>
            </a:r>
          </a:p>
          <a:p>
            <a:pPr lvl="1"/>
            <a:endParaRPr lang="fr-FR" dirty="0"/>
          </a:p>
          <a:p>
            <a:pPr marL="457200" lvl="1" indent="0">
              <a:buNone/>
            </a:pPr>
            <a:endParaRPr lang="fr-FR" dirty="0"/>
          </a:p>
          <a:p>
            <a:pPr marL="457200" lvl="1" indent="0">
              <a:buNone/>
            </a:pPr>
            <a:r>
              <a:rPr lang="fr-FR" dirty="0"/>
              <a:t> </a:t>
            </a:r>
          </a:p>
        </p:txBody>
      </p:sp>
      <p:sp>
        <p:nvSpPr>
          <p:cNvPr id="3" name="Titre 2"/>
          <p:cNvSpPr>
            <a:spLocks noGrp="1"/>
          </p:cNvSpPr>
          <p:nvPr>
            <p:ph type="title"/>
          </p:nvPr>
        </p:nvSpPr>
        <p:spPr/>
        <p:txBody>
          <a:bodyPr/>
          <a:lstStyle/>
          <a:p>
            <a:r>
              <a:rPr lang="fr-FR" dirty="0"/>
              <a:t>Travaux locaux</a:t>
            </a:r>
          </a:p>
        </p:txBody>
      </p:sp>
      <p:sp>
        <p:nvSpPr>
          <p:cNvPr id="4" name="ZoneTexte 3"/>
          <p:cNvSpPr txBox="1"/>
          <p:nvPr/>
        </p:nvSpPr>
        <p:spPr>
          <a:xfrm>
            <a:off x="7536160" y="1772816"/>
            <a:ext cx="2952328" cy="1754326"/>
          </a:xfrm>
          <a:prstGeom prst="rect">
            <a:avLst/>
          </a:prstGeom>
          <a:noFill/>
        </p:spPr>
        <p:txBody>
          <a:bodyPr wrap="square" rtlCol="0">
            <a:spAutoFit/>
          </a:bodyPr>
          <a:lstStyle/>
          <a:p>
            <a:r>
              <a:rPr lang="fr-FR" dirty="0">
                <a:solidFill>
                  <a:schemeClr val="accent1"/>
                </a:solidFill>
              </a:rPr>
              <a:t>Financement </a:t>
            </a:r>
            <a:r>
              <a:rPr lang="fr-FR" dirty="0" err="1">
                <a:solidFill>
                  <a:schemeClr val="accent1"/>
                </a:solidFill>
              </a:rPr>
              <a:t>EmS</a:t>
            </a:r>
            <a:r>
              <a:rPr lang="fr-FR" dirty="0">
                <a:solidFill>
                  <a:schemeClr val="accent1"/>
                </a:solidFill>
              </a:rPr>
              <a:t>, ARS</a:t>
            </a:r>
          </a:p>
          <a:p>
            <a:endParaRPr lang="fr-FR" dirty="0">
              <a:solidFill>
                <a:schemeClr val="accent1"/>
              </a:solidFill>
            </a:endParaRPr>
          </a:p>
          <a:p>
            <a:r>
              <a:rPr lang="fr-FR" dirty="0">
                <a:solidFill>
                  <a:schemeClr val="accent1"/>
                </a:solidFill>
              </a:rPr>
              <a:t>+ projet recherche  financé par IRESP (</a:t>
            </a:r>
            <a:r>
              <a:rPr lang="fr-FR" dirty="0" err="1">
                <a:solidFill>
                  <a:schemeClr val="accent1"/>
                </a:solidFill>
              </a:rPr>
              <a:t>coord</a:t>
            </a:r>
            <a:r>
              <a:rPr lang="fr-FR" dirty="0">
                <a:solidFill>
                  <a:schemeClr val="accent1"/>
                </a:solidFill>
              </a:rPr>
              <a:t>. par Laboratoire Image Ville Environnement – LIVE)</a:t>
            </a:r>
          </a:p>
        </p:txBody>
      </p:sp>
      <p:pic>
        <p:nvPicPr>
          <p:cNvPr id="5" name="Image 4"/>
          <p:cNvPicPr>
            <a:picLocks noChangeAspect="1"/>
          </p:cNvPicPr>
          <p:nvPr/>
        </p:nvPicPr>
        <p:blipFill rotWithShape="1">
          <a:blip r:embed="rId3"/>
          <a:srcRect l="20081" t="31583" r="61812" b="32101"/>
          <a:stretch/>
        </p:blipFill>
        <p:spPr>
          <a:xfrm>
            <a:off x="7535016" y="3699758"/>
            <a:ext cx="2675784" cy="3018780"/>
          </a:xfrm>
          <a:prstGeom prst="rect">
            <a:avLst/>
          </a:prstGeom>
        </p:spPr>
      </p:pic>
    </p:spTree>
    <p:extLst>
      <p:ext uri="{BB962C8B-B14F-4D97-AF65-F5344CB8AC3E}">
        <p14:creationId xmlns:p14="http://schemas.microsoft.com/office/powerpoint/2010/main" val="1628207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r>
              <a:rPr lang="fr-FR" dirty="0"/>
              <a:t>A l’échelle d’une métropole/ville</a:t>
            </a:r>
          </a:p>
          <a:p>
            <a:pPr lvl="1"/>
            <a:r>
              <a:rPr lang="fr-FR" dirty="0"/>
              <a:t>Des thématiques diverses (santé scolaire, offre de soins, consommations de soins, pollution atmosphérique, bruit, espaces favorables à la santé, etc.)</a:t>
            </a:r>
          </a:p>
          <a:p>
            <a:endParaRPr lang="fr-FR" dirty="0"/>
          </a:p>
        </p:txBody>
      </p:sp>
      <p:sp>
        <p:nvSpPr>
          <p:cNvPr id="2" name="Titre 1"/>
          <p:cNvSpPr>
            <a:spLocks noGrp="1"/>
          </p:cNvSpPr>
          <p:nvPr>
            <p:ph type="title"/>
          </p:nvPr>
        </p:nvSpPr>
        <p:spPr/>
        <p:txBody>
          <a:bodyPr/>
          <a:lstStyle/>
          <a:p>
            <a:r>
              <a:rPr lang="fr-FR" dirty="0"/>
              <a:t>Travaux locaux</a:t>
            </a:r>
          </a:p>
        </p:txBody>
      </p:sp>
      <p:pic>
        <p:nvPicPr>
          <p:cNvPr id="3" name="Image 2"/>
          <p:cNvPicPr>
            <a:picLocks noChangeAspect="1"/>
          </p:cNvPicPr>
          <p:nvPr/>
        </p:nvPicPr>
        <p:blipFill rotWithShape="1">
          <a:blip r:embed="rId3"/>
          <a:srcRect l="31100" t="33900" r="33069" b="29700"/>
          <a:stretch/>
        </p:blipFill>
        <p:spPr>
          <a:xfrm>
            <a:off x="1746859" y="3392996"/>
            <a:ext cx="5040560" cy="2880320"/>
          </a:xfrm>
          <a:prstGeom prst="rect">
            <a:avLst/>
          </a:prstGeom>
        </p:spPr>
      </p:pic>
      <p:pic>
        <p:nvPicPr>
          <p:cNvPr id="4" name="Image 3"/>
          <p:cNvPicPr>
            <a:picLocks noChangeAspect="1"/>
          </p:cNvPicPr>
          <p:nvPr/>
        </p:nvPicPr>
        <p:blipFill rotWithShape="1">
          <a:blip r:embed="rId4"/>
          <a:srcRect l="31494" t="36700" r="33069" b="12201"/>
          <a:stretch/>
        </p:blipFill>
        <p:spPr>
          <a:xfrm>
            <a:off x="6787419" y="3392401"/>
            <a:ext cx="3773022" cy="3060340"/>
          </a:xfrm>
          <a:prstGeom prst="rect">
            <a:avLst/>
          </a:prstGeom>
        </p:spPr>
      </p:pic>
    </p:spTree>
    <p:extLst>
      <p:ext uri="{BB962C8B-B14F-4D97-AF65-F5344CB8AC3E}">
        <p14:creationId xmlns:p14="http://schemas.microsoft.com/office/powerpoint/2010/main" val="4002015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81200" y="1600201"/>
            <a:ext cx="2674640" cy="4525963"/>
          </a:xfrm>
        </p:spPr>
        <p:txBody>
          <a:bodyPr/>
          <a:lstStyle/>
          <a:p>
            <a:r>
              <a:rPr lang="fr-FR" dirty="0"/>
              <a:t>Bulletin </a:t>
            </a:r>
          </a:p>
          <a:p>
            <a:pPr marL="0" indent="0">
              <a:buNone/>
            </a:pPr>
            <a:r>
              <a:rPr lang="fr-FR" dirty="0"/>
              <a:t>« La santé en milieu urbain, des inégalités de santé particulièrement marquées »  </a:t>
            </a:r>
            <a:endParaRPr lang="fr-FR" dirty="0">
              <a:hlinkClick r:id="rId3"/>
            </a:endParaRPr>
          </a:p>
          <a:p>
            <a:pPr marL="0" indent="0">
              <a:buNone/>
            </a:pPr>
            <a:r>
              <a:rPr lang="fr-FR" dirty="0">
                <a:hlinkClick r:id="rId4"/>
              </a:rPr>
              <a:t>https://ors-ge.org/lettres-et-bulletins</a:t>
            </a:r>
            <a:r>
              <a:rPr lang="fr-FR" dirty="0"/>
              <a:t> </a:t>
            </a:r>
          </a:p>
        </p:txBody>
      </p:sp>
      <p:sp>
        <p:nvSpPr>
          <p:cNvPr id="3" name="Titre 2"/>
          <p:cNvSpPr>
            <a:spLocks noGrp="1"/>
          </p:cNvSpPr>
          <p:nvPr>
            <p:ph type="title"/>
          </p:nvPr>
        </p:nvSpPr>
        <p:spPr/>
        <p:txBody>
          <a:bodyPr/>
          <a:lstStyle/>
          <a:p>
            <a:r>
              <a:rPr lang="fr-FR" dirty="0"/>
              <a:t>Focus sur la santé urbaine</a:t>
            </a:r>
          </a:p>
        </p:txBody>
      </p:sp>
      <p:pic>
        <p:nvPicPr>
          <p:cNvPr id="4" name="Image 3"/>
          <p:cNvPicPr>
            <a:picLocks noChangeAspect="1"/>
          </p:cNvPicPr>
          <p:nvPr/>
        </p:nvPicPr>
        <p:blipFill rotWithShape="1">
          <a:blip r:embed="rId5"/>
          <a:srcRect l="39369" t="33900" r="28344" b="15000"/>
          <a:stretch/>
        </p:blipFill>
        <p:spPr>
          <a:xfrm>
            <a:off x="4693418" y="1412776"/>
            <a:ext cx="5904656" cy="5256584"/>
          </a:xfrm>
          <a:prstGeom prst="rect">
            <a:avLst/>
          </a:prstGeom>
        </p:spPr>
      </p:pic>
    </p:spTree>
    <p:extLst>
      <p:ext uri="{BB962C8B-B14F-4D97-AF65-F5344CB8AC3E}">
        <p14:creationId xmlns:p14="http://schemas.microsoft.com/office/powerpoint/2010/main" val="3779507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81200" y="1600201"/>
            <a:ext cx="5239804" cy="4525963"/>
          </a:xfrm>
        </p:spPr>
        <p:txBody>
          <a:bodyPr/>
          <a:lstStyle/>
          <a:p>
            <a:r>
              <a:rPr lang="fr-FR" dirty="0"/>
              <a:t>A l’échelle transfrontalière </a:t>
            </a:r>
          </a:p>
          <a:p>
            <a:pPr lvl="1"/>
            <a:r>
              <a:rPr lang="fr-FR" dirty="0"/>
              <a:t>Diagnostic offre de soins – potentiels de coopération sur le territoire de l’</a:t>
            </a:r>
            <a:r>
              <a:rPr lang="fr-FR" dirty="0" err="1"/>
              <a:t>Eurodistrict</a:t>
            </a:r>
            <a:r>
              <a:rPr lang="fr-FR" dirty="0"/>
              <a:t> PAMINA</a:t>
            </a:r>
          </a:p>
          <a:p>
            <a:pPr lvl="1"/>
            <a:endParaRPr lang="fr-FR" dirty="0">
              <a:solidFill>
                <a:srgbClr val="FFC000"/>
              </a:solidFill>
            </a:endParaRPr>
          </a:p>
          <a:p>
            <a:pPr lvl="1"/>
            <a:r>
              <a:rPr lang="fr-FR" dirty="0" err="1"/>
              <a:t>GeDiDot</a:t>
            </a:r>
            <a:r>
              <a:rPr lang="fr-FR" dirty="0"/>
              <a:t> : </a:t>
            </a:r>
            <a:r>
              <a:rPr lang="fr-FR" dirty="0" err="1"/>
              <a:t>projeT</a:t>
            </a:r>
            <a:r>
              <a:rPr lang="fr-FR" dirty="0"/>
              <a:t> franco-belge – mise  disposition de données sociales et de santé sur la zone transfrontalière France-Wallonie</a:t>
            </a:r>
          </a:p>
          <a:p>
            <a:pPr lvl="1"/>
            <a:endParaRPr lang="fr-FR" dirty="0">
              <a:solidFill>
                <a:srgbClr val="FFC000"/>
              </a:solidFill>
            </a:endParaRPr>
          </a:p>
          <a:p>
            <a:pPr lvl="1"/>
            <a:r>
              <a:rPr lang="fr-FR" dirty="0"/>
              <a:t>Autres projets </a:t>
            </a:r>
            <a:r>
              <a:rPr lang="fr-FR" dirty="0" err="1"/>
              <a:t>Interreg</a:t>
            </a:r>
            <a:r>
              <a:rPr lang="fr-FR" dirty="0"/>
              <a:t> en attente de validation</a:t>
            </a:r>
          </a:p>
        </p:txBody>
      </p:sp>
      <p:sp>
        <p:nvSpPr>
          <p:cNvPr id="3" name="Titre 2"/>
          <p:cNvSpPr>
            <a:spLocks noGrp="1"/>
          </p:cNvSpPr>
          <p:nvPr>
            <p:ph type="title"/>
          </p:nvPr>
        </p:nvSpPr>
        <p:spPr/>
        <p:txBody>
          <a:bodyPr/>
          <a:lstStyle/>
          <a:p>
            <a:r>
              <a:rPr lang="fr-FR" dirty="0"/>
              <a:t>Travaux locaux</a:t>
            </a:r>
          </a:p>
        </p:txBody>
      </p:sp>
      <p:pic>
        <p:nvPicPr>
          <p:cNvPr id="5" name="Picture 2" descr="http://www.eurodistrict-pamina.eu/globalflexit/images/UserFiles/Image/pamina/600_424_2_carte-pamina.jpg"/>
          <p:cNvPicPr>
            <a:picLocks noChangeAspect="1" noChangeArrowheads="1"/>
          </p:cNvPicPr>
          <p:nvPr/>
        </p:nvPicPr>
        <p:blipFill rotWithShape="1">
          <a:blip r:embed="rId3">
            <a:extLst>
              <a:ext uri="{28A0092B-C50C-407E-A947-70E740481C1C}">
                <a14:useLocalDpi xmlns:a14="http://schemas.microsoft.com/office/drawing/2010/main" val="0"/>
              </a:ext>
            </a:extLst>
          </a:blip>
          <a:srcRect t="2913" b="7704"/>
          <a:stretch/>
        </p:blipFill>
        <p:spPr bwMode="auto">
          <a:xfrm>
            <a:off x="7176120" y="1809810"/>
            <a:ext cx="2970076" cy="187603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639616" y="3296557"/>
            <a:ext cx="2808312" cy="369332"/>
          </a:xfrm>
          <a:prstGeom prst="rect">
            <a:avLst/>
          </a:prstGeom>
          <a:noFill/>
        </p:spPr>
        <p:txBody>
          <a:bodyPr wrap="square" rtlCol="0">
            <a:spAutoFit/>
          </a:bodyPr>
          <a:lstStyle/>
          <a:p>
            <a:r>
              <a:rPr lang="fr-FR" dirty="0">
                <a:solidFill>
                  <a:schemeClr val="accent1"/>
                </a:solidFill>
              </a:rPr>
              <a:t>Financement </a:t>
            </a:r>
            <a:r>
              <a:rPr lang="fr-FR" dirty="0" err="1">
                <a:solidFill>
                  <a:schemeClr val="accent1"/>
                </a:solidFill>
              </a:rPr>
              <a:t>Trisan</a:t>
            </a:r>
            <a:endParaRPr lang="fr-FR" dirty="0">
              <a:solidFill>
                <a:schemeClr val="accent1"/>
              </a:solidFill>
            </a:endParaRPr>
          </a:p>
        </p:txBody>
      </p:sp>
      <p:sp>
        <p:nvSpPr>
          <p:cNvPr id="9" name="ZoneTexte 8"/>
          <p:cNvSpPr txBox="1"/>
          <p:nvPr/>
        </p:nvSpPr>
        <p:spPr>
          <a:xfrm>
            <a:off x="2705826" y="5289931"/>
            <a:ext cx="2808312" cy="369332"/>
          </a:xfrm>
          <a:prstGeom prst="rect">
            <a:avLst/>
          </a:prstGeom>
          <a:noFill/>
        </p:spPr>
        <p:txBody>
          <a:bodyPr wrap="square" rtlCol="0">
            <a:spAutoFit/>
          </a:bodyPr>
          <a:lstStyle/>
          <a:p>
            <a:r>
              <a:rPr lang="fr-FR" dirty="0">
                <a:solidFill>
                  <a:schemeClr val="accent1"/>
                </a:solidFill>
              </a:rPr>
              <a:t>Financement ARS</a:t>
            </a:r>
          </a:p>
        </p:txBody>
      </p:sp>
      <p:pic>
        <p:nvPicPr>
          <p:cNvPr id="10" name="Image 9"/>
          <p:cNvPicPr>
            <a:picLocks noChangeAspect="1"/>
          </p:cNvPicPr>
          <p:nvPr/>
        </p:nvPicPr>
        <p:blipFill rotWithShape="1">
          <a:blip r:embed="rId4"/>
          <a:srcRect l="33463" t="27600" r="33069" b="21301"/>
          <a:stretch/>
        </p:blipFill>
        <p:spPr>
          <a:xfrm>
            <a:off x="7356352" y="3742983"/>
            <a:ext cx="2774936" cy="2383180"/>
          </a:xfrm>
          <a:prstGeom prst="rect">
            <a:avLst/>
          </a:prstGeom>
        </p:spPr>
      </p:pic>
    </p:spTree>
    <p:extLst>
      <p:ext uri="{BB962C8B-B14F-4D97-AF65-F5344CB8AC3E}">
        <p14:creationId xmlns:p14="http://schemas.microsoft.com/office/powerpoint/2010/main" val="887424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03912" y="3626976"/>
            <a:ext cx="5364088" cy="31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p:nvPr>
        </p:nvSpPr>
        <p:spPr/>
        <p:txBody>
          <a:bodyPr/>
          <a:lstStyle/>
          <a:p>
            <a:r>
              <a:rPr lang="fr-FR" dirty="0"/>
              <a:t>Travaux </a:t>
            </a:r>
            <a:r>
              <a:rPr lang="fr-FR" i="1" dirty="0"/>
              <a:t>ante</a:t>
            </a:r>
            <a:r>
              <a:rPr lang="fr-FR" dirty="0"/>
              <a:t>-régionaux, départementaux</a:t>
            </a:r>
          </a:p>
        </p:txBody>
      </p:sp>
      <p:sp>
        <p:nvSpPr>
          <p:cNvPr id="4" name="Espace réservé du contenu 3"/>
          <p:cNvSpPr>
            <a:spLocks noGrp="1"/>
          </p:cNvSpPr>
          <p:nvPr>
            <p:ph idx="1"/>
          </p:nvPr>
        </p:nvSpPr>
        <p:spPr>
          <a:xfrm>
            <a:off x="1981200" y="1600200"/>
            <a:ext cx="6563072" cy="5257800"/>
          </a:xfrm>
          <a:solidFill>
            <a:schemeClr val="bg1"/>
          </a:solidFill>
        </p:spPr>
        <p:txBody>
          <a:bodyPr/>
          <a:lstStyle/>
          <a:p>
            <a:pPr lvl="1"/>
            <a:r>
              <a:rPr lang="fr-FR" dirty="0"/>
              <a:t>HBSC 2014 Alsace : des analyses diverses</a:t>
            </a:r>
          </a:p>
          <a:p>
            <a:pPr lvl="1"/>
            <a:r>
              <a:rPr lang="fr-FR" dirty="0"/>
              <a:t>Exploitation des bilans infirmiers en classe de 6</a:t>
            </a:r>
            <a:r>
              <a:rPr lang="fr-FR" baseline="30000" dirty="0"/>
              <a:t>ème</a:t>
            </a:r>
            <a:r>
              <a:rPr lang="fr-FR" dirty="0"/>
              <a:t> en Alsace (logiciel L2S)</a:t>
            </a:r>
          </a:p>
          <a:p>
            <a:pPr lvl="1"/>
            <a:r>
              <a:rPr lang="fr-FR" dirty="0"/>
              <a:t>Evaluation du programme CAAPS : Comportements alimentaires des enfants et des adolescents : le pari de la santé.</a:t>
            </a:r>
          </a:p>
          <a:p>
            <a:pPr lvl="1"/>
            <a:r>
              <a:rPr lang="fr-FR" dirty="0"/>
              <a:t>Programme Maladie à Caractère professionnel (MCP) en Alsace – synthèse GE</a:t>
            </a:r>
          </a:p>
          <a:p>
            <a:pPr lvl="1"/>
            <a:r>
              <a:rPr lang="fr-FR" dirty="0"/>
              <a:t>Registre REIN en Alsace</a:t>
            </a:r>
          </a:p>
          <a:p>
            <a:pPr lvl="1"/>
            <a:r>
              <a:rPr lang="fr-FR" dirty="0"/>
              <a:t>Evaluation Projet « Prévenir la perte d’autonomie des seniors en favorisant           le lien social »                   </a:t>
            </a:r>
          </a:p>
        </p:txBody>
      </p:sp>
      <p:sp>
        <p:nvSpPr>
          <p:cNvPr id="5" name="ZoneTexte 4"/>
          <p:cNvSpPr txBox="1"/>
          <p:nvPr/>
        </p:nvSpPr>
        <p:spPr>
          <a:xfrm>
            <a:off x="7958212" y="2348880"/>
            <a:ext cx="2170236" cy="369332"/>
          </a:xfrm>
          <a:prstGeom prst="rect">
            <a:avLst/>
          </a:prstGeom>
          <a:noFill/>
        </p:spPr>
        <p:txBody>
          <a:bodyPr wrap="square" rtlCol="0">
            <a:spAutoFit/>
          </a:bodyPr>
          <a:lstStyle/>
          <a:p>
            <a:r>
              <a:rPr lang="fr-FR" dirty="0">
                <a:solidFill>
                  <a:schemeClr val="accent1"/>
                </a:solidFill>
              </a:rPr>
              <a:t>Financement ARS</a:t>
            </a:r>
          </a:p>
        </p:txBody>
      </p:sp>
      <p:sp>
        <p:nvSpPr>
          <p:cNvPr id="6" name="ZoneTexte 5"/>
          <p:cNvSpPr txBox="1"/>
          <p:nvPr/>
        </p:nvSpPr>
        <p:spPr>
          <a:xfrm>
            <a:off x="7017916" y="4059734"/>
            <a:ext cx="3672408" cy="369332"/>
          </a:xfrm>
          <a:prstGeom prst="rect">
            <a:avLst/>
          </a:prstGeom>
          <a:noFill/>
        </p:spPr>
        <p:txBody>
          <a:bodyPr wrap="square" rtlCol="0">
            <a:spAutoFit/>
          </a:bodyPr>
          <a:lstStyle/>
          <a:p>
            <a:r>
              <a:rPr lang="fr-FR" dirty="0">
                <a:solidFill>
                  <a:schemeClr val="accent1"/>
                </a:solidFill>
              </a:rPr>
              <a:t>Financement </a:t>
            </a:r>
            <a:r>
              <a:rPr lang="fr-FR" dirty="0" err="1">
                <a:solidFill>
                  <a:schemeClr val="accent1"/>
                </a:solidFill>
              </a:rPr>
              <a:t>SpF</a:t>
            </a:r>
            <a:r>
              <a:rPr lang="fr-FR" dirty="0">
                <a:solidFill>
                  <a:schemeClr val="accent1"/>
                </a:solidFill>
              </a:rPr>
              <a:t>, </a:t>
            </a:r>
            <a:r>
              <a:rPr lang="fr-FR" dirty="0" err="1">
                <a:solidFill>
                  <a:schemeClr val="accent1"/>
                </a:solidFill>
              </a:rPr>
              <a:t>Dirrecte</a:t>
            </a:r>
            <a:endParaRPr lang="fr-FR" dirty="0">
              <a:solidFill>
                <a:schemeClr val="accent1"/>
              </a:solidFill>
            </a:endParaRPr>
          </a:p>
        </p:txBody>
      </p:sp>
      <p:sp>
        <p:nvSpPr>
          <p:cNvPr id="7" name="ZoneTexte 6"/>
          <p:cNvSpPr txBox="1"/>
          <p:nvPr/>
        </p:nvSpPr>
        <p:spPr>
          <a:xfrm>
            <a:off x="5953708" y="4931524"/>
            <a:ext cx="4317032" cy="369332"/>
          </a:xfrm>
          <a:prstGeom prst="rect">
            <a:avLst/>
          </a:prstGeom>
          <a:noFill/>
        </p:spPr>
        <p:txBody>
          <a:bodyPr wrap="square" rtlCol="0">
            <a:spAutoFit/>
          </a:bodyPr>
          <a:lstStyle/>
          <a:p>
            <a:r>
              <a:rPr lang="fr-FR" dirty="0">
                <a:solidFill>
                  <a:schemeClr val="accent1"/>
                </a:solidFill>
              </a:rPr>
              <a:t>Financement Agence de Biomédecine</a:t>
            </a:r>
          </a:p>
        </p:txBody>
      </p:sp>
      <p:sp>
        <p:nvSpPr>
          <p:cNvPr id="9" name="ZoneTexte 8"/>
          <p:cNvSpPr txBox="1"/>
          <p:nvPr/>
        </p:nvSpPr>
        <p:spPr>
          <a:xfrm>
            <a:off x="7824192" y="5391408"/>
            <a:ext cx="2618916" cy="1200329"/>
          </a:xfrm>
          <a:prstGeom prst="rect">
            <a:avLst/>
          </a:prstGeom>
          <a:noFill/>
        </p:spPr>
        <p:txBody>
          <a:bodyPr wrap="square" rtlCol="0">
            <a:spAutoFit/>
          </a:bodyPr>
          <a:lstStyle/>
          <a:p>
            <a:r>
              <a:rPr lang="fr-FR" dirty="0">
                <a:solidFill>
                  <a:schemeClr val="accent1"/>
                </a:solidFill>
              </a:rPr>
              <a:t>Financement </a:t>
            </a:r>
            <a:r>
              <a:rPr lang="fr-FR" dirty="0" err="1">
                <a:solidFill>
                  <a:schemeClr val="accent1"/>
                </a:solidFill>
              </a:rPr>
              <a:t>Conf</a:t>
            </a:r>
            <a:r>
              <a:rPr lang="fr-FR" dirty="0">
                <a:solidFill>
                  <a:schemeClr val="accent1"/>
                </a:solidFill>
              </a:rPr>
              <a:t>. Financeurs prévention perte d’autonomie du 67 (via </a:t>
            </a:r>
            <a:r>
              <a:rPr lang="fr-FR" dirty="0" err="1">
                <a:solidFill>
                  <a:schemeClr val="accent1"/>
                </a:solidFill>
              </a:rPr>
              <a:t>Ireps</a:t>
            </a:r>
            <a:r>
              <a:rPr lang="fr-FR" dirty="0">
                <a:solidFill>
                  <a:schemeClr val="accent1"/>
                </a:solidFill>
              </a:rPr>
              <a:t>)</a:t>
            </a:r>
          </a:p>
        </p:txBody>
      </p:sp>
    </p:spTree>
    <p:extLst>
      <p:ext uri="{BB962C8B-B14F-4D97-AF65-F5344CB8AC3E}">
        <p14:creationId xmlns:p14="http://schemas.microsoft.com/office/powerpoint/2010/main" val="3957005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03912" y="3671600"/>
            <a:ext cx="5364088" cy="31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p:nvPr>
        </p:nvSpPr>
        <p:spPr/>
        <p:txBody>
          <a:bodyPr/>
          <a:lstStyle/>
          <a:p>
            <a:r>
              <a:rPr lang="fr-FR" dirty="0"/>
              <a:t>Travaux </a:t>
            </a:r>
            <a:r>
              <a:rPr lang="fr-FR" i="1" dirty="0"/>
              <a:t>ante</a:t>
            </a:r>
            <a:r>
              <a:rPr lang="fr-FR" dirty="0"/>
              <a:t>-régionaux, départementaux</a:t>
            </a:r>
          </a:p>
        </p:txBody>
      </p:sp>
      <p:sp>
        <p:nvSpPr>
          <p:cNvPr id="4" name="Espace réservé du contenu 3"/>
          <p:cNvSpPr>
            <a:spLocks noGrp="1"/>
          </p:cNvSpPr>
          <p:nvPr>
            <p:ph idx="1"/>
          </p:nvPr>
        </p:nvSpPr>
        <p:spPr>
          <a:xfrm>
            <a:off x="1981200" y="1600200"/>
            <a:ext cx="5842992" cy="3556992"/>
          </a:xfrm>
          <a:solidFill>
            <a:schemeClr val="bg1"/>
          </a:solidFill>
        </p:spPr>
        <p:txBody>
          <a:bodyPr/>
          <a:lstStyle/>
          <a:p>
            <a:pPr lvl="1"/>
            <a:r>
              <a:rPr lang="fr-FR" dirty="0"/>
              <a:t>Participation à mise en œuvre et évaluation de </a:t>
            </a:r>
            <a:r>
              <a:rPr lang="fr-FR" dirty="0" err="1"/>
              <a:t>Pollin’air</a:t>
            </a:r>
            <a:r>
              <a:rPr lang="fr-FR" dirty="0"/>
              <a:t> – réseau de sentinelles des pollens en Lorraine puis en GE</a:t>
            </a:r>
          </a:p>
          <a:p>
            <a:pPr lvl="1"/>
            <a:r>
              <a:rPr lang="fr-FR" dirty="0"/>
              <a:t>Diagnostic santé des jeunes en Meuse</a:t>
            </a:r>
          </a:p>
          <a:p>
            <a:pPr lvl="1"/>
            <a:r>
              <a:rPr lang="fr-FR" dirty="0"/>
              <a:t>Diagnostic comportements addictifs en Meuse</a:t>
            </a:r>
          </a:p>
          <a:p>
            <a:pPr marL="457200" lvl="1" indent="0">
              <a:buNone/>
            </a:pPr>
            <a:endParaRPr lang="fr-FR" dirty="0"/>
          </a:p>
          <a:p>
            <a:pPr lvl="1"/>
            <a:r>
              <a:rPr lang="fr-FR" dirty="0"/>
              <a:t>Animation de Conseils de vie sociale en Meurthe-et-Moselle</a:t>
            </a:r>
          </a:p>
          <a:p>
            <a:endParaRPr lang="fr-FR" dirty="0"/>
          </a:p>
        </p:txBody>
      </p:sp>
      <p:sp>
        <p:nvSpPr>
          <p:cNvPr id="5" name="ZoneTexte 4"/>
          <p:cNvSpPr txBox="1"/>
          <p:nvPr/>
        </p:nvSpPr>
        <p:spPr>
          <a:xfrm>
            <a:off x="8040564" y="2599675"/>
            <a:ext cx="2170236" cy="369332"/>
          </a:xfrm>
          <a:prstGeom prst="rect">
            <a:avLst/>
          </a:prstGeom>
          <a:noFill/>
        </p:spPr>
        <p:txBody>
          <a:bodyPr wrap="square" rtlCol="0">
            <a:spAutoFit/>
          </a:bodyPr>
          <a:lstStyle/>
          <a:p>
            <a:r>
              <a:rPr lang="fr-FR" dirty="0">
                <a:solidFill>
                  <a:schemeClr val="accent1"/>
                </a:solidFill>
              </a:rPr>
              <a:t>Financement ARS</a:t>
            </a:r>
          </a:p>
        </p:txBody>
      </p:sp>
      <p:sp>
        <p:nvSpPr>
          <p:cNvPr id="6" name="ZoneTexte 5"/>
          <p:cNvSpPr txBox="1"/>
          <p:nvPr/>
        </p:nvSpPr>
        <p:spPr>
          <a:xfrm>
            <a:off x="7825432" y="4871967"/>
            <a:ext cx="2385368" cy="1477328"/>
          </a:xfrm>
          <a:prstGeom prst="rect">
            <a:avLst/>
          </a:prstGeom>
          <a:noFill/>
        </p:spPr>
        <p:txBody>
          <a:bodyPr wrap="square" rtlCol="0">
            <a:spAutoFit/>
          </a:bodyPr>
          <a:lstStyle/>
          <a:p>
            <a:r>
              <a:rPr lang="fr-FR" dirty="0">
                <a:solidFill>
                  <a:schemeClr val="accent1"/>
                </a:solidFill>
              </a:rPr>
              <a:t>Financement CD54 (Conseil Départemental de la Citoyenneté et de l’Autonomie)</a:t>
            </a:r>
          </a:p>
        </p:txBody>
      </p:sp>
    </p:spTree>
    <p:extLst>
      <p:ext uri="{BB962C8B-B14F-4D97-AF65-F5344CB8AC3E}">
        <p14:creationId xmlns:p14="http://schemas.microsoft.com/office/powerpoint/2010/main" val="3294163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cap="none" dirty="0"/>
              <a:t>Un nouveau site </a:t>
            </a:r>
            <a:r>
              <a:rPr lang="fr-FR" cap="none" dirty="0">
                <a:hlinkClick r:id="rId3"/>
              </a:rPr>
              <a:t>www.ors-ge.org</a:t>
            </a:r>
            <a:r>
              <a:rPr lang="fr-FR" cap="none" dirty="0"/>
              <a:t>  </a:t>
            </a:r>
          </a:p>
        </p:txBody>
      </p:sp>
      <p:pic>
        <p:nvPicPr>
          <p:cNvPr id="5" name="Image 4"/>
          <p:cNvPicPr>
            <a:picLocks noChangeAspect="1"/>
          </p:cNvPicPr>
          <p:nvPr/>
        </p:nvPicPr>
        <p:blipFill rotWithShape="1">
          <a:blip r:embed="rId4"/>
          <a:srcRect t="10710" r="2055" b="16302"/>
          <a:stretch/>
        </p:blipFill>
        <p:spPr>
          <a:xfrm>
            <a:off x="1703512" y="1340768"/>
            <a:ext cx="8761192" cy="3672408"/>
          </a:xfrm>
          <a:prstGeom prst="rect">
            <a:avLst/>
          </a:prstGeom>
        </p:spPr>
      </p:pic>
      <p:pic>
        <p:nvPicPr>
          <p:cNvPr id="7" name="Image 6"/>
          <p:cNvPicPr>
            <a:picLocks noChangeAspect="1"/>
          </p:cNvPicPr>
          <p:nvPr/>
        </p:nvPicPr>
        <p:blipFill rotWithShape="1">
          <a:blip r:embed="rId5"/>
          <a:srcRect l="19683" t="24800" r="20862" b="8001"/>
          <a:stretch/>
        </p:blipFill>
        <p:spPr>
          <a:xfrm>
            <a:off x="1703513" y="1977946"/>
            <a:ext cx="4530503" cy="2880320"/>
          </a:xfrm>
          <a:prstGeom prst="rect">
            <a:avLst/>
          </a:prstGeom>
        </p:spPr>
      </p:pic>
      <p:pic>
        <p:nvPicPr>
          <p:cNvPr id="8" name="Image 7"/>
          <p:cNvPicPr>
            <a:picLocks noChangeAspect="1"/>
          </p:cNvPicPr>
          <p:nvPr/>
        </p:nvPicPr>
        <p:blipFill rotWithShape="1">
          <a:blip r:embed="rId6"/>
          <a:srcRect l="18894" t="18500" r="22831" b="31100"/>
          <a:stretch/>
        </p:blipFill>
        <p:spPr>
          <a:xfrm>
            <a:off x="1703512" y="4696354"/>
            <a:ext cx="4443384" cy="2161646"/>
          </a:xfrm>
          <a:prstGeom prst="rect">
            <a:avLst/>
          </a:prstGeom>
        </p:spPr>
      </p:pic>
      <p:pic>
        <p:nvPicPr>
          <p:cNvPr id="9" name="Image 8"/>
          <p:cNvPicPr>
            <a:picLocks noChangeAspect="1"/>
          </p:cNvPicPr>
          <p:nvPr/>
        </p:nvPicPr>
        <p:blipFill rotWithShape="1">
          <a:blip r:embed="rId7"/>
          <a:srcRect l="18501" t="40899" r="20469" b="17801"/>
          <a:stretch/>
        </p:blipFill>
        <p:spPr>
          <a:xfrm>
            <a:off x="5091144" y="4221088"/>
            <a:ext cx="5576857" cy="2122804"/>
          </a:xfrm>
          <a:prstGeom prst="rect">
            <a:avLst/>
          </a:prstGeom>
        </p:spPr>
      </p:pic>
    </p:spTree>
    <p:extLst>
      <p:ext uri="{BB962C8B-B14F-4D97-AF65-F5344CB8AC3E}">
        <p14:creationId xmlns:p14="http://schemas.microsoft.com/office/powerpoint/2010/main" val="14944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791745" y="3356993"/>
            <a:ext cx="6154961" cy="1500187"/>
          </a:xfrm>
        </p:spPr>
        <p:txBody>
          <a:bodyPr/>
          <a:lstStyle/>
          <a:p>
            <a:pPr algn="ctr"/>
            <a:r>
              <a:rPr lang="fr-FR" sz="5400" dirty="0"/>
              <a:t>Territoires et santé</a:t>
            </a:r>
          </a:p>
        </p:txBody>
      </p:sp>
      <p:pic>
        <p:nvPicPr>
          <p:cNvPr id="5" name="Image 4"/>
          <p:cNvPicPr>
            <a:picLocks noChangeAspect="1"/>
          </p:cNvPicPr>
          <p:nvPr/>
        </p:nvPicPr>
        <p:blipFill>
          <a:blip r:embed="rId3"/>
          <a:stretch>
            <a:fillRect/>
          </a:stretch>
        </p:blipFill>
        <p:spPr>
          <a:xfrm>
            <a:off x="5087888" y="980728"/>
            <a:ext cx="3240360" cy="1933772"/>
          </a:xfrm>
          <a:prstGeom prst="rect">
            <a:avLst/>
          </a:prstGeom>
        </p:spPr>
      </p:pic>
    </p:spTree>
    <p:extLst>
      <p:ext uri="{BB962C8B-B14F-4D97-AF65-F5344CB8AC3E}">
        <p14:creationId xmlns:p14="http://schemas.microsoft.com/office/powerpoint/2010/main" val="2448335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solidFill>
            <a:schemeClr val="bg1"/>
          </a:solidFill>
        </p:spPr>
        <p:txBody>
          <a:bodyPr/>
          <a:lstStyle/>
          <a:p>
            <a:pPr marL="0" indent="0" algn="just">
              <a:buNone/>
            </a:pPr>
            <a:r>
              <a:rPr lang="fr-FR" sz="2400" b="1" dirty="0"/>
              <a:t>Enjeux de connaissance :</a:t>
            </a:r>
            <a:endParaRPr lang="fr-FR" sz="2400" dirty="0"/>
          </a:p>
          <a:p>
            <a:pPr marL="285750" indent="-285750" algn="just">
              <a:buFont typeface="Wingdings" panose="05000000000000000000" pitchFamily="2" charset="2"/>
              <a:buChar char="§"/>
            </a:pPr>
            <a:r>
              <a:rPr lang="fr-FR" sz="2400" dirty="0"/>
              <a:t>Améliorer la connaissance des territoires, de leur situation présente comme de leur évolution.</a:t>
            </a:r>
          </a:p>
          <a:p>
            <a:pPr marL="285750" indent="-285750" algn="just">
              <a:buFont typeface="Wingdings" panose="05000000000000000000" pitchFamily="2" charset="2"/>
              <a:buChar char="§"/>
            </a:pPr>
            <a:r>
              <a:rPr lang="fr-FR" sz="2400" dirty="0"/>
              <a:t>Améliorer la connaissance des populations et de leurs modes de vie.</a:t>
            </a:r>
          </a:p>
          <a:p>
            <a:pPr marL="285750" indent="-285750" algn="just">
              <a:buFont typeface="Wingdings" panose="05000000000000000000" pitchFamily="2" charset="2"/>
              <a:buChar char="§"/>
            </a:pPr>
            <a:r>
              <a:rPr lang="fr-FR" sz="2400" dirty="0"/>
              <a:t>Améliorer la connaissance des populations bénéficiaires de politiques sociales.</a:t>
            </a:r>
          </a:p>
          <a:p>
            <a:pPr marL="285750" indent="-285750" algn="just">
              <a:buFont typeface="Wingdings" panose="05000000000000000000" pitchFamily="2" charset="2"/>
              <a:buChar char="§"/>
            </a:pPr>
            <a:r>
              <a:rPr lang="fr-FR" sz="2400" dirty="0"/>
              <a:t>Aider à la décision pour la définition des politiques à mettre en œuvre.</a:t>
            </a:r>
          </a:p>
          <a:p>
            <a:pPr marL="285750" indent="-285750" algn="just">
              <a:buFont typeface="Wingdings" panose="05000000000000000000" pitchFamily="2" charset="2"/>
              <a:buChar char="§"/>
            </a:pPr>
            <a:r>
              <a:rPr lang="fr-FR" sz="2400" dirty="0"/>
              <a:t>Être un outil de prévention, en détectant et anticipant les évolutions.</a:t>
            </a:r>
          </a:p>
          <a:p>
            <a:endParaRPr lang="fr-FR" sz="2400" dirty="0"/>
          </a:p>
        </p:txBody>
      </p:sp>
      <p:sp>
        <p:nvSpPr>
          <p:cNvPr id="4" name="Espace réservé du numéro de diapositive 3"/>
          <p:cNvSpPr>
            <a:spLocks noGrp="1"/>
          </p:cNvSpPr>
          <p:nvPr>
            <p:ph type="sldNum" sz="quarter" idx="12"/>
          </p:nvPr>
        </p:nvSpPr>
        <p:spPr/>
        <p:txBody>
          <a:bodyPr/>
          <a:lstStyle/>
          <a:p>
            <a:fld id="{A6DFD35C-17E6-49D3-8E5F-20547CD68CDE}" type="slidenum">
              <a:rPr lang="fr-FR" smtClean="0"/>
              <a:pPr/>
              <a:t>49</a:t>
            </a:fld>
            <a:endParaRPr lang="fr-FR" dirty="0"/>
          </a:p>
        </p:txBody>
      </p:sp>
      <p:sp>
        <p:nvSpPr>
          <p:cNvPr id="7" name="Titre 2"/>
          <p:cNvSpPr>
            <a:spLocks noGrp="1"/>
          </p:cNvSpPr>
          <p:nvPr>
            <p:ph type="title"/>
          </p:nvPr>
        </p:nvSpPr>
        <p:spPr/>
        <p:txBody>
          <a:bodyPr/>
          <a:lstStyle/>
          <a:p>
            <a:r>
              <a:rPr lang="fr-FR" dirty="0"/>
              <a:t>Enjeux de l’observation locale</a:t>
            </a:r>
          </a:p>
        </p:txBody>
      </p:sp>
    </p:spTree>
    <p:extLst>
      <p:ext uri="{BB962C8B-B14F-4D97-AF65-F5344CB8AC3E}">
        <p14:creationId xmlns:p14="http://schemas.microsoft.com/office/powerpoint/2010/main" val="1050712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ORS Grand Est - missions</a:t>
            </a:r>
          </a:p>
        </p:txBody>
      </p:sp>
      <p:pic>
        <p:nvPicPr>
          <p:cNvPr id="4" name="Image 3"/>
          <p:cNvPicPr>
            <a:picLocks noChangeAspect="1"/>
          </p:cNvPicPr>
          <p:nvPr/>
        </p:nvPicPr>
        <p:blipFill>
          <a:blip r:embed="rId3"/>
          <a:stretch>
            <a:fillRect/>
          </a:stretch>
        </p:blipFill>
        <p:spPr>
          <a:xfrm>
            <a:off x="1743022" y="2654434"/>
            <a:ext cx="2988275" cy="1783333"/>
          </a:xfrm>
          <a:prstGeom prst="rect">
            <a:avLst/>
          </a:prstGeom>
        </p:spPr>
      </p:pic>
      <p:sp>
        <p:nvSpPr>
          <p:cNvPr id="5" name="Rectangle 4"/>
          <p:cNvSpPr/>
          <p:nvPr/>
        </p:nvSpPr>
        <p:spPr>
          <a:xfrm>
            <a:off x="5141570" y="1708335"/>
            <a:ext cx="5050904" cy="923330"/>
          </a:xfrm>
          <a:prstGeom prst="rect">
            <a:avLst/>
          </a:prstGeom>
          <a:noFill/>
        </p:spPr>
        <p:txBody>
          <a:bodyPr wrap="square">
            <a:spAutoFit/>
          </a:bodyPr>
          <a:lstStyle/>
          <a:p>
            <a:r>
              <a:rPr lang="fr-FR" dirty="0">
                <a:solidFill>
                  <a:schemeClr val="bg1">
                    <a:lumMod val="50000"/>
                  </a:schemeClr>
                </a:solidFill>
              </a:rPr>
              <a:t>Améliorer la connaissance de </a:t>
            </a:r>
            <a:r>
              <a:rPr lang="fr-FR" b="1" dirty="0">
                <a:solidFill>
                  <a:schemeClr val="bg1">
                    <a:lumMod val="50000"/>
                  </a:schemeClr>
                </a:solidFill>
              </a:rPr>
              <a:t>l’état de santé,</a:t>
            </a:r>
            <a:r>
              <a:rPr lang="fr-FR" dirty="0">
                <a:solidFill>
                  <a:schemeClr val="bg1">
                    <a:lumMod val="50000"/>
                  </a:schemeClr>
                </a:solidFill>
              </a:rPr>
              <a:t> des </a:t>
            </a:r>
            <a:r>
              <a:rPr lang="fr-FR" b="1" dirty="0">
                <a:solidFill>
                  <a:schemeClr val="bg1">
                    <a:lumMod val="50000"/>
                  </a:schemeClr>
                </a:solidFill>
              </a:rPr>
              <a:t>besoins </a:t>
            </a:r>
            <a:r>
              <a:rPr lang="fr-FR" dirty="0">
                <a:solidFill>
                  <a:schemeClr val="bg1">
                    <a:lumMod val="50000"/>
                  </a:schemeClr>
                </a:solidFill>
              </a:rPr>
              <a:t>de la population  </a:t>
            </a:r>
          </a:p>
          <a:p>
            <a:r>
              <a:rPr lang="fr-FR" dirty="0">
                <a:solidFill>
                  <a:schemeClr val="bg1">
                    <a:lumMod val="50000"/>
                  </a:schemeClr>
                </a:solidFill>
              </a:rPr>
              <a:t>Analyser les </a:t>
            </a:r>
            <a:r>
              <a:rPr lang="fr-FR" b="1" dirty="0">
                <a:solidFill>
                  <a:schemeClr val="bg1">
                    <a:lumMod val="50000"/>
                  </a:schemeClr>
                </a:solidFill>
              </a:rPr>
              <a:t>déterminants</a:t>
            </a:r>
            <a:r>
              <a:rPr lang="fr-FR" dirty="0">
                <a:solidFill>
                  <a:schemeClr val="bg1">
                    <a:lumMod val="50000"/>
                  </a:schemeClr>
                </a:solidFill>
              </a:rPr>
              <a:t> de santé </a:t>
            </a:r>
          </a:p>
        </p:txBody>
      </p:sp>
      <p:sp>
        <p:nvSpPr>
          <p:cNvPr id="6" name="Rectangle 5"/>
          <p:cNvSpPr/>
          <p:nvPr/>
        </p:nvSpPr>
        <p:spPr>
          <a:xfrm>
            <a:off x="5085058" y="2710662"/>
            <a:ext cx="5076564" cy="1200329"/>
          </a:xfrm>
          <a:prstGeom prst="rect">
            <a:avLst/>
          </a:prstGeom>
          <a:noFill/>
        </p:spPr>
        <p:txBody>
          <a:bodyPr wrap="square">
            <a:spAutoFit/>
          </a:bodyPr>
          <a:lstStyle/>
          <a:p>
            <a:pPr lvl="0"/>
            <a:r>
              <a:rPr lang="fr-FR" b="1" dirty="0">
                <a:solidFill>
                  <a:schemeClr val="bg1">
                    <a:lumMod val="50000"/>
                  </a:schemeClr>
                </a:solidFill>
              </a:rPr>
              <a:t>Aider à la décision</a:t>
            </a:r>
            <a:r>
              <a:rPr lang="fr-FR" dirty="0">
                <a:solidFill>
                  <a:schemeClr val="bg1">
                    <a:lumMod val="50000"/>
                  </a:schemeClr>
                </a:solidFill>
              </a:rPr>
              <a:t>, à </a:t>
            </a:r>
            <a:r>
              <a:rPr lang="fr-FR" b="1" dirty="0">
                <a:solidFill>
                  <a:schemeClr val="bg1">
                    <a:lumMod val="50000"/>
                  </a:schemeClr>
                </a:solidFill>
              </a:rPr>
              <a:t>l’action</a:t>
            </a:r>
            <a:r>
              <a:rPr lang="fr-FR" dirty="0">
                <a:solidFill>
                  <a:schemeClr val="bg1">
                    <a:lumMod val="50000"/>
                  </a:schemeClr>
                </a:solidFill>
              </a:rPr>
              <a:t> et à </a:t>
            </a:r>
            <a:r>
              <a:rPr lang="fr-FR" b="1" dirty="0">
                <a:solidFill>
                  <a:schemeClr val="bg1">
                    <a:lumMod val="50000"/>
                  </a:schemeClr>
                </a:solidFill>
              </a:rPr>
              <a:t>l’évaluation</a:t>
            </a:r>
            <a:r>
              <a:rPr lang="fr-FR" dirty="0">
                <a:solidFill>
                  <a:schemeClr val="bg1">
                    <a:lumMod val="50000"/>
                  </a:schemeClr>
                </a:solidFill>
              </a:rPr>
              <a:t> en santé publique et contribuer à </a:t>
            </a:r>
            <a:r>
              <a:rPr lang="fr-FR" b="1" dirty="0">
                <a:solidFill>
                  <a:schemeClr val="bg1">
                    <a:lumMod val="50000"/>
                  </a:schemeClr>
                </a:solidFill>
              </a:rPr>
              <a:t>améliorer </a:t>
            </a:r>
            <a:r>
              <a:rPr lang="fr-FR" dirty="0">
                <a:solidFill>
                  <a:schemeClr val="bg1">
                    <a:lumMod val="50000"/>
                  </a:schemeClr>
                </a:solidFill>
              </a:rPr>
              <a:t>l’état de santé et </a:t>
            </a:r>
            <a:r>
              <a:rPr lang="fr-FR" b="1" dirty="0">
                <a:solidFill>
                  <a:schemeClr val="bg1">
                    <a:lumMod val="50000"/>
                  </a:schemeClr>
                </a:solidFill>
              </a:rPr>
              <a:t>réduire les inégalités de santé</a:t>
            </a:r>
          </a:p>
        </p:txBody>
      </p:sp>
      <p:sp>
        <p:nvSpPr>
          <p:cNvPr id="7" name="Rectangle 6"/>
          <p:cNvSpPr/>
          <p:nvPr/>
        </p:nvSpPr>
        <p:spPr>
          <a:xfrm>
            <a:off x="5098780" y="4006806"/>
            <a:ext cx="5076564" cy="646331"/>
          </a:xfrm>
          <a:prstGeom prst="rect">
            <a:avLst/>
          </a:prstGeom>
          <a:noFill/>
        </p:spPr>
        <p:txBody>
          <a:bodyPr wrap="square">
            <a:spAutoFit/>
          </a:bodyPr>
          <a:lstStyle/>
          <a:p>
            <a:pPr lvl="0"/>
            <a:r>
              <a:rPr lang="fr-FR" b="1" dirty="0">
                <a:solidFill>
                  <a:schemeClr val="bg1">
                    <a:lumMod val="50000"/>
                  </a:schemeClr>
                </a:solidFill>
              </a:rPr>
              <a:t>Observer dans le Grand Est : </a:t>
            </a:r>
            <a:r>
              <a:rPr lang="fr-FR" dirty="0">
                <a:solidFill>
                  <a:schemeClr val="bg1">
                    <a:lumMod val="50000"/>
                  </a:schemeClr>
                </a:solidFill>
              </a:rPr>
              <a:t>Région, départements, EPCI, communes, quartiers, …</a:t>
            </a:r>
          </a:p>
        </p:txBody>
      </p:sp>
      <p:sp>
        <p:nvSpPr>
          <p:cNvPr id="8" name="Rectangle 7"/>
          <p:cNvSpPr/>
          <p:nvPr/>
        </p:nvSpPr>
        <p:spPr>
          <a:xfrm>
            <a:off x="5106114" y="4870902"/>
            <a:ext cx="5069230" cy="646331"/>
          </a:xfrm>
          <a:prstGeom prst="rect">
            <a:avLst/>
          </a:prstGeom>
          <a:noFill/>
        </p:spPr>
        <p:txBody>
          <a:bodyPr wrap="square">
            <a:spAutoFit/>
          </a:bodyPr>
          <a:lstStyle/>
          <a:p>
            <a:pPr lvl="0"/>
            <a:r>
              <a:rPr lang="fr-FR" b="1" dirty="0">
                <a:solidFill>
                  <a:schemeClr val="bg1">
                    <a:lumMod val="50000"/>
                  </a:schemeClr>
                </a:solidFill>
              </a:rPr>
              <a:t>Diffuser l’information </a:t>
            </a:r>
            <a:r>
              <a:rPr lang="fr-FR" dirty="0">
                <a:solidFill>
                  <a:schemeClr val="bg1">
                    <a:lumMod val="50000"/>
                  </a:schemeClr>
                </a:solidFill>
              </a:rPr>
              <a:t>aux décideurs, aux professionnels et au public </a:t>
            </a:r>
          </a:p>
        </p:txBody>
      </p:sp>
      <p:sp>
        <p:nvSpPr>
          <p:cNvPr id="2" name="Rectangle 1"/>
          <p:cNvSpPr/>
          <p:nvPr/>
        </p:nvSpPr>
        <p:spPr>
          <a:xfrm>
            <a:off x="4762766" y="1820274"/>
            <a:ext cx="288032" cy="288000"/>
          </a:xfrm>
          <a:prstGeom prst="rect">
            <a:avLst/>
          </a:prstGeom>
          <a:solidFill>
            <a:srgbClr val="456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757300" y="2806903"/>
            <a:ext cx="288032" cy="288000"/>
          </a:xfrm>
          <a:prstGeom prst="rect">
            <a:avLst/>
          </a:prstGeom>
          <a:solidFill>
            <a:srgbClr val="8CA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757300" y="4150853"/>
            <a:ext cx="288032" cy="288000"/>
          </a:xfrm>
          <a:prstGeom prst="rect">
            <a:avLst/>
          </a:prstGeom>
          <a:solidFill>
            <a:srgbClr val="DAE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771052" y="4942909"/>
            <a:ext cx="288032" cy="288000"/>
          </a:xfrm>
          <a:prstGeom prst="rect">
            <a:avLst/>
          </a:prstGeom>
          <a:solidFill>
            <a:srgbClr val="EAE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18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animBg="1"/>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pPr marL="0" indent="0" algn="just">
              <a:buNone/>
            </a:pPr>
            <a:r>
              <a:rPr lang="fr-FR" sz="2400" b="1" dirty="0"/>
              <a:t>Enjeux d’évaluation :</a:t>
            </a:r>
          </a:p>
          <a:p>
            <a:pPr marL="285750" indent="-285750" algn="just">
              <a:buFont typeface="Wingdings" panose="05000000000000000000" pitchFamily="2" charset="2"/>
              <a:buChar char="§"/>
            </a:pPr>
            <a:r>
              <a:rPr lang="fr-FR" sz="2400" dirty="0"/>
              <a:t>Mesurer l’impact des politiques menées localement.</a:t>
            </a:r>
          </a:p>
          <a:p>
            <a:pPr marL="285750" indent="-285750" algn="just">
              <a:buFont typeface="Wingdings" panose="05000000000000000000" pitchFamily="2" charset="2"/>
              <a:buChar char="§"/>
            </a:pPr>
            <a:r>
              <a:rPr lang="fr-FR" sz="2400" dirty="0"/>
              <a:t>Être un outil de suivi et de mesure de l’activité des services.</a:t>
            </a:r>
          </a:p>
          <a:p>
            <a:pPr algn="just"/>
            <a:endParaRPr lang="fr-FR" sz="2400" b="1" dirty="0"/>
          </a:p>
          <a:p>
            <a:pPr marL="0" indent="0" algn="just">
              <a:buNone/>
            </a:pPr>
            <a:r>
              <a:rPr lang="fr-FR" sz="2400" b="1" dirty="0"/>
              <a:t>Enjeux d’animation territoriale :</a:t>
            </a:r>
            <a:endParaRPr lang="fr-FR" sz="2400" dirty="0"/>
          </a:p>
          <a:p>
            <a:pPr marL="285750" indent="-285750" algn="just">
              <a:buFont typeface="Wingdings" panose="05000000000000000000" pitchFamily="2" charset="2"/>
              <a:buChar char="§"/>
            </a:pPr>
            <a:r>
              <a:rPr lang="fr-FR" sz="2400" dirty="0"/>
              <a:t>Communiquer localement sur une thématique pour en faire comprendre les enjeux.</a:t>
            </a:r>
          </a:p>
          <a:p>
            <a:pPr marL="285750" indent="-285750" algn="just">
              <a:buFont typeface="Wingdings" panose="05000000000000000000" pitchFamily="2" charset="2"/>
              <a:buChar char="§"/>
            </a:pPr>
            <a:r>
              <a:rPr lang="fr-FR" sz="2400" dirty="0"/>
              <a:t>Animer le territoire, en tant que support d’une dynamique partenariale (notamment dans le cadre de diagnostics partagés).</a:t>
            </a:r>
          </a:p>
          <a:p>
            <a:endParaRPr lang="fr-FR" sz="2400" dirty="0"/>
          </a:p>
        </p:txBody>
      </p:sp>
      <p:sp>
        <p:nvSpPr>
          <p:cNvPr id="4" name="Espace réservé du numéro de diapositive 3"/>
          <p:cNvSpPr>
            <a:spLocks noGrp="1"/>
          </p:cNvSpPr>
          <p:nvPr>
            <p:ph type="sldNum" sz="quarter" idx="12"/>
          </p:nvPr>
        </p:nvSpPr>
        <p:spPr/>
        <p:txBody>
          <a:bodyPr/>
          <a:lstStyle/>
          <a:p>
            <a:fld id="{A6DFD35C-17E6-49D3-8E5F-20547CD68CDE}" type="slidenum">
              <a:rPr lang="fr-FR" smtClean="0"/>
              <a:pPr/>
              <a:t>50</a:t>
            </a:fld>
            <a:endParaRPr lang="fr-FR" dirty="0"/>
          </a:p>
        </p:txBody>
      </p:sp>
      <p:sp>
        <p:nvSpPr>
          <p:cNvPr id="6" name="Titre 2"/>
          <p:cNvSpPr>
            <a:spLocks noGrp="1"/>
          </p:cNvSpPr>
          <p:nvPr>
            <p:ph type="title"/>
          </p:nvPr>
        </p:nvSpPr>
        <p:spPr/>
        <p:txBody>
          <a:bodyPr/>
          <a:lstStyle/>
          <a:p>
            <a:r>
              <a:rPr lang="fr-FR" dirty="0"/>
              <a:t>Enjeux de l’observation locale</a:t>
            </a:r>
          </a:p>
        </p:txBody>
      </p:sp>
    </p:spTree>
    <p:extLst>
      <p:ext uri="{BB962C8B-B14F-4D97-AF65-F5344CB8AC3E}">
        <p14:creationId xmlns:p14="http://schemas.microsoft.com/office/powerpoint/2010/main" val="1494583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791745" y="2636913"/>
            <a:ext cx="6154961" cy="1500187"/>
          </a:xfrm>
        </p:spPr>
        <p:txBody>
          <a:bodyPr/>
          <a:lstStyle/>
          <a:p>
            <a:pPr algn="ctr"/>
            <a:r>
              <a:rPr lang="fr-FR" sz="4000" dirty="0"/>
              <a:t>Merci de votre attention </a:t>
            </a:r>
          </a:p>
          <a:p>
            <a:pPr algn="ctr"/>
            <a:endParaRPr lang="fr-FR" sz="4000" dirty="0"/>
          </a:p>
          <a:p>
            <a:pPr algn="ctr"/>
            <a:r>
              <a:rPr lang="fr-FR" sz="2400" dirty="0">
                <a:solidFill>
                  <a:schemeClr val="tx1"/>
                </a:solidFill>
              </a:rPr>
              <a:t>Michel Bonnefoy, Directeur</a:t>
            </a:r>
          </a:p>
          <a:p>
            <a:pPr algn="ctr"/>
            <a:r>
              <a:rPr lang="fr-FR" sz="2400" dirty="0">
                <a:solidFill>
                  <a:schemeClr val="tx1"/>
                </a:solidFill>
              </a:rPr>
              <a:t>Emilie Gardeur, Directrice adjointe</a:t>
            </a:r>
          </a:p>
        </p:txBody>
      </p:sp>
      <p:pic>
        <p:nvPicPr>
          <p:cNvPr id="5" name="Image 4"/>
          <p:cNvPicPr>
            <a:picLocks noChangeAspect="1"/>
          </p:cNvPicPr>
          <p:nvPr/>
        </p:nvPicPr>
        <p:blipFill rotWithShape="1">
          <a:blip r:embed="rId3"/>
          <a:srcRect l="28807" t="59299" r="30561" b="23897"/>
          <a:stretch/>
        </p:blipFill>
        <p:spPr>
          <a:xfrm>
            <a:off x="4035152" y="5305832"/>
            <a:ext cx="6669360" cy="1551452"/>
          </a:xfrm>
          <a:prstGeom prst="rect">
            <a:avLst/>
          </a:prstGeom>
        </p:spPr>
      </p:pic>
    </p:spTree>
    <p:extLst>
      <p:ext uri="{BB962C8B-B14F-4D97-AF65-F5344CB8AC3E}">
        <p14:creationId xmlns:p14="http://schemas.microsoft.com/office/powerpoint/2010/main" val="302279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ORS Grand Est - Méthodes</a:t>
            </a:r>
          </a:p>
        </p:txBody>
      </p:sp>
      <p:sp>
        <p:nvSpPr>
          <p:cNvPr id="13" name="ZoneTexte 12"/>
          <p:cNvSpPr txBox="1"/>
          <p:nvPr/>
        </p:nvSpPr>
        <p:spPr>
          <a:xfrm>
            <a:off x="5075925" y="1733335"/>
            <a:ext cx="5629855" cy="2631490"/>
          </a:xfrm>
          <a:prstGeom prst="rect">
            <a:avLst/>
          </a:prstGeom>
          <a:noFill/>
        </p:spPr>
        <p:txBody>
          <a:bodyPr wrap="square" rtlCol="0">
            <a:spAutoFit/>
          </a:bodyPr>
          <a:lstStyle/>
          <a:p>
            <a:r>
              <a:rPr lang="fr-FR" altLang="fr-FR" dirty="0">
                <a:solidFill>
                  <a:schemeClr val="bg1">
                    <a:lumMod val="50000"/>
                  </a:schemeClr>
                </a:solidFill>
              </a:rPr>
              <a:t>Collecter, produire, exploiter, comparer des indicateurs (grandes bases de données, enquêtes, contacts organismes locaux, recherche documentaire) </a:t>
            </a:r>
          </a:p>
          <a:p>
            <a:pPr marL="892175"/>
            <a:r>
              <a:rPr lang="fr-FR" sz="1600" dirty="0"/>
              <a:t>	</a:t>
            </a:r>
            <a:r>
              <a:rPr lang="fr-FR" sz="1600" i="1" dirty="0">
                <a:solidFill>
                  <a:srgbClr val="4F81BD"/>
                </a:solidFill>
              </a:rPr>
              <a:t>Champs démographiques, socio-économiques, sanitaires, facteurs de risques, environnement, offres de santé/de soins d’accompagnement médico-social, etc.</a:t>
            </a:r>
          </a:p>
          <a:p>
            <a:endParaRPr lang="fr-FR" sz="1050" b="1" dirty="0"/>
          </a:p>
          <a:p>
            <a:r>
              <a:rPr lang="fr-FR" b="1" dirty="0"/>
              <a:t>À noter : accès aux bases de données de Santé </a:t>
            </a:r>
          </a:p>
        </p:txBody>
      </p:sp>
      <p:pic>
        <p:nvPicPr>
          <p:cNvPr id="14"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5965" y="2013782"/>
            <a:ext cx="8302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5093138" y="4438521"/>
            <a:ext cx="5595431" cy="1138773"/>
          </a:xfrm>
          <a:prstGeom prst="rect">
            <a:avLst/>
          </a:prstGeom>
          <a:solidFill>
            <a:schemeClr val="bg1"/>
          </a:solidFill>
        </p:spPr>
        <p:txBody>
          <a:bodyPr wrap="square" rtlCol="0">
            <a:spAutoFit/>
          </a:bodyPr>
          <a:lstStyle/>
          <a:p>
            <a:r>
              <a:rPr lang="fr-FR" altLang="fr-FR" dirty="0">
                <a:solidFill>
                  <a:schemeClr val="bg1">
                    <a:lumMod val="50000"/>
                  </a:schemeClr>
                </a:solidFill>
              </a:rPr>
              <a:t>Eclairer ces indicateurs (</a:t>
            </a:r>
            <a:r>
              <a:rPr lang="fr-FR" dirty="0">
                <a:solidFill>
                  <a:schemeClr val="bg1">
                    <a:lumMod val="50000"/>
                  </a:schemeClr>
                </a:solidFill>
              </a:rPr>
              <a:t>Démarches compréhensives, diagnostic partagé )</a:t>
            </a:r>
          </a:p>
          <a:p>
            <a:pPr marL="892175" indent="-892175"/>
            <a:r>
              <a:rPr lang="fr-FR" sz="1600" i="1" dirty="0"/>
              <a:t>	</a:t>
            </a:r>
            <a:r>
              <a:rPr lang="fr-FR" sz="1600" i="1" dirty="0">
                <a:solidFill>
                  <a:srgbClr val="4F81BD"/>
                </a:solidFill>
              </a:rPr>
              <a:t>=&gt; grands enjeux, préconisations, dynamique                d’acteurs</a:t>
            </a:r>
          </a:p>
        </p:txBody>
      </p:sp>
      <p:pic>
        <p:nvPicPr>
          <p:cNvPr id="16"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7291" y="4294505"/>
            <a:ext cx="814605" cy="81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5075" y="5297489"/>
            <a:ext cx="1050851" cy="109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p:cNvSpPr txBox="1"/>
          <p:nvPr/>
        </p:nvSpPr>
        <p:spPr>
          <a:xfrm>
            <a:off x="5199044" y="5577294"/>
            <a:ext cx="5489525" cy="646331"/>
          </a:xfrm>
          <a:prstGeom prst="rect">
            <a:avLst/>
          </a:prstGeom>
          <a:solidFill>
            <a:schemeClr val="bg1"/>
          </a:solidFill>
        </p:spPr>
        <p:txBody>
          <a:bodyPr wrap="square" rtlCol="0">
            <a:spAutoFit/>
          </a:bodyPr>
          <a:lstStyle/>
          <a:p>
            <a:r>
              <a:rPr lang="fr-FR" altLang="fr-FR" dirty="0">
                <a:solidFill>
                  <a:schemeClr val="bg1">
                    <a:lumMod val="50000"/>
                  </a:schemeClr>
                </a:solidFill>
              </a:rPr>
              <a:t>Participer à groupes de travail, diffuser de l’information</a:t>
            </a:r>
            <a:endParaRPr lang="fr-FR" i="1" dirty="0">
              <a:solidFill>
                <a:schemeClr val="bg1">
                  <a:lumMod val="50000"/>
                </a:schemeClr>
              </a:solidFill>
            </a:endParaRPr>
          </a:p>
        </p:txBody>
      </p:sp>
      <p:pic>
        <p:nvPicPr>
          <p:cNvPr id="19" name="Image 18"/>
          <p:cNvPicPr>
            <a:picLocks noChangeAspect="1"/>
          </p:cNvPicPr>
          <p:nvPr/>
        </p:nvPicPr>
        <p:blipFill>
          <a:blip r:embed="rId6"/>
          <a:stretch>
            <a:fillRect/>
          </a:stretch>
        </p:blipFill>
        <p:spPr>
          <a:xfrm>
            <a:off x="1593582" y="2970421"/>
            <a:ext cx="2433824" cy="1452450"/>
          </a:xfrm>
          <a:prstGeom prst="rect">
            <a:avLst/>
          </a:prstGeom>
        </p:spPr>
      </p:pic>
    </p:spTree>
    <p:extLst>
      <p:ext uri="{BB962C8B-B14F-4D97-AF65-F5344CB8AC3E}">
        <p14:creationId xmlns:p14="http://schemas.microsoft.com/office/powerpoint/2010/main" val="22613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sz="2400" dirty="0">
                <a:solidFill>
                  <a:srgbClr val="3C85BD"/>
                </a:solidFill>
              </a:rPr>
              <a:t>Des niveaux d’étude différents  </a:t>
            </a:r>
            <a:r>
              <a:rPr lang="fr-FR" sz="2400" dirty="0"/>
              <a:t>: </a:t>
            </a:r>
            <a:r>
              <a:rPr lang="fr-FR" sz="2000" dirty="0"/>
              <a:t>Diagnostic locaux de santé, Etat des lieux régionaux/départementaux, Travaux transfrontaliers , évaluation d’actions sur un territoire</a:t>
            </a:r>
          </a:p>
          <a:p>
            <a:r>
              <a:rPr lang="fr-FR" sz="2400" dirty="0">
                <a:solidFill>
                  <a:srgbClr val="3C85BD"/>
                </a:solidFill>
              </a:rPr>
              <a:t>Des sujets variés </a:t>
            </a:r>
            <a:r>
              <a:rPr lang="fr-FR" dirty="0"/>
              <a:t>: </a:t>
            </a:r>
            <a:r>
              <a:rPr lang="fr-FR" sz="2000" dirty="0"/>
              <a:t>Etat de santé général, cancers, maladies cardio-</a:t>
            </a:r>
            <a:r>
              <a:rPr lang="fr-FR" sz="2000" dirty="0" err="1"/>
              <a:t>neurovasculaires</a:t>
            </a:r>
            <a:r>
              <a:rPr lang="fr-FR" sz="2000" dirty="0"/>
              <a:t>, diabète, santé mentale, addictions, santé environnementale, etc.</a:t>
            </a:r>
          </a:p>
          <a:p>
            <a:r>
              <a:rPr lang="fr-FR" sz="2400" dirty="0">
                <a:solidFill>
                  <a:srgbClr val="3C85BD"/>
                </a:solidFill>
              </a:rPr>
              <a:t>Des publics cibles  </a:t>
            </a:r>
            <a:r>
              <a:rPr lang="fr-FR" sz="2400" dirty="0"/>
              <a:t>: </a:t>
            </a:r>
            <a:r>
              <a:rPr lang="fr-FR" sz="2000" dirty="0"/>
              <a:t>Population générale, jeunes, personnes âgées, personnes en situation de handicap, détenus, etc.</a:t>
            </a:r>
          </a:p>
          <a:p>
            <a:r>
              <a:rPr lang="fr-FR" sz="2400" dirty="0">
                <a:solidFill>
                  <a:srgbClr val="3C85BD"/>
                </a:solidFill>
              </a:rPr>
              <a:t>Des financeurs </a:t>
            </a:r>
            <a:r>
              <a:rPr lang="fr-FR" sz="2400" dirty="0"/>
              <a:t>: </a:t>
            </a:r>
            <a:r>
              <a:rPr lang="fr-FR" sz="2000" dirty="0"/>
              <a:t>ARS Grand Est, Conseil Régional Grand Est, DREAL, DRDJSCS, </a:t>
            </a:r>
            <a:r>
              <a:rPr lang="fr-FR" sz="2000" dirty="0" err="1"/>
              <a:t>Direccte</a:t>
            </a:r>
            <a:r>
              <a:rPr lang="fr-FR" sz="2000" dirty="0"/>
              <a:t>, collectivités publiques, conseils départementaux,  établissements sanitaires et sociaux, caisses d’assurance maladie, mutuelles, associations, organismes professionnels divers...</a:t>
            </a:r>
          </a:p>
        </p:txBody>
      </p:sp>
      <p:sp>
        <p:nvSpPr>
          <p:cNvPr id="3" name="Titre 2"/>
          <p:cNvSpPr>
            <a:spLocks noGrp="1"/>
          </p:cNvSpPr>
          <p:nvPr>
            <p:ph type="title"/>
          </p:nvPr>
        </p:nvSpPr>
        <p:spPr/>
        <p:txBody>
          <a:bodyPr/>
          <a:lstStyle/>
          <a:p>
            <a:r>
              <a:rPr lang="fr-FR" dirty="0"/>
              <a:t>ORS Grand Est - Travaux</a:t>
            </a:r>
          </a:p>
        </p:txBody>
      </p:sp>
    </p:spTree>
    <p:extLst>
      <p:ext uri="{BB962C8B-B14F-4D97-AF65-F5344CB8AC3E}">
        <p14:creationId xmlns:p14="http://schemas.microsoft.com/office/powerpoint/2010/main" val="42005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215681" y="3873030"/>
            <a:ext cx="6731025" cy="1500187"/>
          </a:xfrm>
        </p:spPr>
        <p:txBody>
          <a:bodyPr/>
          <a:lstStyle/>
          <a:p>
            <a:pPr algn="ctr"/>
            <a:r>
              <a:rPr lang="fr-FR" sz="5400" dirty="0"/>
              <a:t>Quelques éléments de cadre général à nos études</a:t>
            </a:r>
          </a:p>
        </p:txBody>
      </p:sp>
      <p:pic>
        <p:nvPicPr>
          <p:cNvPr id="5" name="Image 4"/>
          <p:cNvPicPr>
            <a:picLocks noChangeAspect="1"/>
          </p:cNvPicPr>
          <p:nvPr/>
        </p:nvPicPr>
        <p:blipFill>
          <a:blip r:embed="rId3"/>
          <a:stretch>
            <a:fillRect/>
          </a:stretch>
        </p:blipFill>
        <p:spPr>
          <a:xfrm>
            <a:off x="5087888" y="980728"/>
            <a:ext cx="3240360" cy="1933772"/>
          </a:xfrm>
          <a:prstGeom prst="rect">
            <a:avLst/>
          </a:prstGeom>
        </p:spPr>
      </p:pic>
    </p:spTree>
    <p:extLst>
      <p:ext uri="{BB962C8B-B14F-4D97-AF65-F5344CB8AC3E}">
        <p14:creationId xmlns:p14="http://schemas.microsoft.com/office/powerpoint/2010/main" val="1325950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lgn="just"/>
            <a:r>
              <a:rPr lang="fr-FR" dirty="0"/>
              <a:t>Un état « </a:t>
            </a:r>
            <a:r>
              <a:rPr lang="fr-FR" i="1" dirty="0"/>
              <a:t>La santé est un état de complet bien-être physique, mental et social, et ne consiste pas seulement en une absence de maladie ou d'infirmité. </a:t>
            </a:r>
            <a:r>
              <a:rPr lang="fr-FR" dirty="0"/>
              <a:t>» (OMS 1946)</a:t>
            </a:r>
          </a:p>
          <a:p>
            <a:pPr algn="just"/>
            <a:r>
              <a:rPr lang="fr-FR" dirty="0"/>
              <a:t>Puis une ressource : </a:t>
            </a:r>
            <a:r>
              <a:rPr lang="fr-FR" i="1" dirty="0"/>
              <a:t>«  la santé est perçue comme une ressource de la vie quotidienne et non comme </a:t>
            </a:r>
            <a:r>
              <a:rPr lang="fr-FR" dirty="0"/>
              <a:t>un but de la vie » (1986) : Notion de promotion de la santé</a:t>
            </a:r>
          </a:p>
          <a:p>
            <a:endParaRPr lang="fr-FR" dirty="0"/>
          </a:p>
        </p:txBody>
      </p:sp>
      <p:sp>
        <p:nvSpPr>
          <p:cNvPr id="3" name="Titre 2"/>
          <p:cNvSpPr>
            <a:spLocks noGrp="1"/>
          </p:cNvSpPr>
          <p:nvPr>
            <p:ph type="title"/>
          </p:nvPr>
        </p:nvSpPr>
        <p:spPr/>
        <p:txBody>
          <a:bodyPr/>
          <a:lstStyle/>
          <a:p>
            <a:r>
              <a:rPr lang="fr-FR" dirty="0"/>
              <a:t>La santé, de quoi parle-t-on ?</a:t>
            </a:r>
          </a:p>
        </p:txBody>
      </p:sp>
    </p:spTree>
    <p:extLst>
      <p:ext uri="{BB962C8B-B14F-4D97-AF65-F5344CB8AC3E}">
        <p14:creationId xmlns:p14="http://schemas.microsoft.com/office/powerpoint/2010/main" val="3975207367"/>
      </p:ext>
    </p:extLst>
  </p:cSld>
  <p:clrMapOvr>
    <a:masterClrMapping/>
  </p:clrMapOvr>
</p:sld>
</file>

<file path=ppt/theme/theme1.xml><?xml version="1.0" encoding="utf-8"?>
<a:theme xmlns:a="http://schemas.openxmlformats.org/drawingml/2006/main" name="Diaporama Charte 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Diaporama Charte ORS</Template>
  <TotalTime>15682</TotalTime>
  <Words>3025</Words>
  <Application>Microsoft Macintosh PowerPoint</Application>
  <PresentationFormat>Grand écran</PresentationFormat>
  <Paragraphs>495</Paragraphs>
  <Slides>51</Slides>
  <Notes>51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51</vt:i4>
      </vt:variant>
    </vt:vector>
  </HeadingPairs>
  <TitlesOfParts>
    <vt:vector size="56" baseType="lpstr">
      <vt:lpstr>Arial</vt:lpstr>
      <vt:lpstr>Calibri</vt:lpstr>
      <vt:lpstr>Courier New</vt:lpstr>
      <vt:lpstr>Wingdings</vt:lpstr>
      <vt:lpstr>Diaporama Charte ORS</vt:lpstr>
      <vt:lpstr>L’observation en santé : une démarche de santé publique </vt:lpstr>
      <vt:lpstr>Plan </vt:lpstr>
      <vt:lpstr>Présentation PowerPoint</vt:lpstr>
      <vt:lpstr>ORS Grand Est – présentation </vt:lpstr>
      <vt:lpstr>ORS Grand Est - missions</vt:lpstr>
      <vt:lpstr>ORS Grand Est - Méthodes</vt:lpstr>
      <vt:lpstr>ORS Grand Est - Travaux</vt:lpstr>
      <vt:lpstr>Présentation PowerPoint</vt:lpstr>
      <vt:lpstr>La santé, de quoi parle-t-on ?</vt:lpstr>
      <vt:lpstr>Les déterminants de la santé</vt:lpstr>
      <vt:lpstr>Les données et leurs limites </vt:lpstr>
      <vt:lpstr>Les données et leurs limites </vt:lpstr>
      <vt:lpstr>Les données et leurs limites </vt:lpstr>
      <vt:lpstr>Les données et leurs limites </vt:lpstr>
      <vt:lpstr>Les données et leurs limites </vt:lpstr>
      <vt:lpstr>Les données et leurs limites </vt:lpstr>
      <vt:lpstr>Les données et leurs limites </vt:lpstr>
      <vt:lpstr>Les données et leurs limites </vt:lpstr>
      <vt:lpstr>Les données et leurs limites </vt:lpstr>
      <vt:lpstr>Les données et leurs limites </vt:lpstr>
      <vt:lpstr>Présentation PowerPoint</vt:lpstr>
      <vt:lpstr>Chiffre clés à ce jour </vt:lpstr>
      <vt:lpstr>Travaux régionaux</vt:lpstr>
      <vt:lpstr>Présentation PowerPoint</vt:lpstr>
      <vt:lpstr>Présentation PowerPoint</vt:lpstr>
      <vt:lpstr>Présentation PowerPoint</vt:lpstr>
      <vt:lpstr>Ex : Portraits</vt:lpstr>
      <vt:lpstr>Travaux régionaux</vt:lpstr>
      <vt:lpstr>Ex : Tableaux de bord Conseil Régional</vt:lpstr>
      <vt:lpstr>Ex : Tableaux de bord Conseil Régional</vt:lpstr>
      <vt:lpstr>Travaux régionaux</vt:lpstr>
      <vt:lpstr>Ex : santé environnement</vt:lpstr>
      <vt:lpstr>Ex : santé périnatale</vt:lpstr>
      <vt:lpstr>Présentation PowerPoint</vt:lpstr>
      <vt:lpstr>Ex : santé périnatale</vt:lpstr>
      <vt:lpstr>Ex : santé périnatale</vt:lpstr>
      <vt:lpstr>Ex : santé périnatale</vt:lpstr>
      <vt:lpstr>Ex : SANTE scolaire</vt:lpstr>
      <vt:lpstr>Travaux régionaux</vt:lpstr>
      <vt:lpstr>Travaux locaux</vt:lpstr>
      <vt:lpstr>Travaux locaux</vt:lpstr>
      <vt:lpstr>Travaux locaux</vt:lpstr>
      <vt:lpstr>Focus sur la santé urbaine</vt:lpstr>
      <vt:lpstr>Travaux locaux</vt:lpstr>
      <vt:lpstr>Travaux ante-régionaux, départementaux</vt:lpstr>
      <vt:lpstr>Travaux ante-régionaux, départementaux</vt:lpstr>
      <vt:lpstr>Un nouveau site www.ors-ge.org  </vt:lpstr>
      <vt:lpstr>Présentation PowerPoint</vt:lpstr>
      <vt:lpstr>Enjeux de l’observation locale</vt:lpstr>
      <vt:lpstr>Enjeux de l’observation locale</vt:lpstr>
      <vt:lpstr>Présentation PowerPoint</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ORS Grand Est</dc:creator>
  <cp:keywords/>
  <dc:description/>
  <cp:lastModifiedBy>Quentin Buchberger</cp:lastModifiedBy>
  <cp:revision>518</cp:revision>
  <cp:lastPrinted>2019-07-03T08:45:40Z</cp:lastPrinted>
  <dcterms:created xsi:type="dcterms:W3CDTF">2017-08-28T11:40:14Z</dcterms:created>
  <dcterms:modified xsi:type="dcterms:W3CDTF">2019-07-18T09:05:20Z</dcterms:modified>
  <cp:category/>
</cp:coreProperties>
</file>