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60" r:id="rId4"/>
    <p:sldId id="259" r:id="rId5"/>
    <p:sldId id="261" r:id="rId6"/>
    <p:sldId id="262" r:id="rId7"/>
  </p:sldIdLst>
  <p:sldSz cx="12192000" cy="6858000"/>
  <p:notesSz cx="6888163" cy="100187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FFUl/uknpERjZNMdBguphg==" hashData="ikhNh8bVDFHQGFo0OZfpNCK62uVU0N5elkGYrOXlTd6L1zRKvsTusubX8F3bML/2bE0flQRLdd1z198bCFOAI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076" cy="501946"/>
          </a:xfrm>
          <a:prstGeom prst="rect">
            <a:avLst/>
          </a:prstGeom>
        </p:spPr>
        <p:txBody>
          <a:bodyPr vert="horz" lIns="89181" tIns="44591" rIns="89181" bIns="44591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1548" y="1"/>
            <a:ext cx="2985076" cy="501946"/>
          </a:xfrm>
          <a:prstGeom prst="rect">
            <a:avLst/>
          </a:prstGeom>
        </p:spPr>
        <p:txBody>
          <a:bodyPr vert="horz" lIns="89181" tIns="44591" rIns="89181" bIns="44591" rtlCol="0"/>
          <a:lstStyle>
            <a:lvl1pPr algn="r">
              <a:defRPr sz="1200"/>
            </a:lvl1pPr>
          </a:lstStyle>
          <a:p>
            <a:fld id="{A4772A9B-133D-44A1-890D-6E0EB94AA647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6767"/>
            <a:ext cx="2985076" cy="501946"/>
          </a:xfrm>
          <a:prstGeom prst="rect">
            <a:avLst/>
          </a:prstGeom>
        </p:spPr>
        <p:txBody>
          <a:bodyPr vert="horz" lIns="89181" tIns="44591" rIns="89181" bIns="44591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1548" y="9516767"/>
            <a:ext cx="2985076" cy="501946"/>
          </a:xfrm>
          <a:prstGeom prst="rect">
            <a:avLst/>
          </a:prstGeom>
        </p:spPr>
        <p:txBody>
          <a:bodyPr vert="horz" lIns="89181" tIns="44591" rIns="89181" bIns="44591" rtlCol="0" anchor="b"/>
          <a:lstStyle>
            <a:lvl1pPr algn="r">
              <a:defRPr sz="1200"/>
            </a:lvl1pPr>
          </a:lstStyle>
          <a:p>
            <a:fld id="{A297C104-524F-4A6A-A1ED-3D4A74B6419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996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4EA7-49D2-4F43-9F61-5B8C996DA803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7772-7B95-41E5-BCC1-8F0B90F28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230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4EA7-49D2-4F43-9F61-5B8C996DA803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7772-7B95-41E5-BCC1-8F0B90F28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4015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4EA7-49D2-4F43-9F61-5B8C996DA803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7772-7B95-41E5-BCC1-8F0B90F28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28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4EA7-49D2-4F43-9F61-5B8C996DA803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7772-7B95-41E5-BCC1-8F0B90F28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45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4EA7-49D2-4F43-9F61-5B8C996DA803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7772-7B95-41E5-BCC1-8F0B90F28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162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4EA7-49D2-4F43-9F61-5B8C996DA803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7772-7B95-41E5-BCC1-8F0B90F28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788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4EA7-49D2-4F43-9F61-5B8C996DA803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7772-7B95-41E5-BCC1-8F0B90F28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2104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4EA7-49D2-4F43-9F61-5B8C996DA803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7772-7B95-41E5-BCC1-8F0B90F28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892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4EA7-49D2-4F43-9F61-5B8C996DA803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7772-7B95-41E5-BCC1-8F0B90F28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521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4EA7-49D2-4F43-9F61-5B8C996DA803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7772-7B95-41E5-BCC1-8F0B90F28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10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04EA7-49D2-4F43-9F61-5B8C996DA803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67772-7B95-41E5-BCC1-8F0B90F28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913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04EA7-49D2-4F43-9F61-5B8C996DA803}" type="datetimeFigureOut">
              <a:rPr lang="fr-FR" smtClean="0"/>
              <a:t>18/07/2019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67772-7B95-41E5-BCC1-8F0B90F28A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6387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442142"/>
            <a:ext cx="9144000" cy="2387600"/>
          </a:xfrm>
        </p:spPr>
        <p:txBody>
          <a:bodyPr>
            <a:normAutofit/>
          </a:bodyPr>
          <a:lstStyle/>
          <a:p>
            <a:r>
              <a:rPr lang="fr-FR" b="1" dirty="0" err="1">
                <a:solidFill>
                  <a:srgbClr val="00B050"/>
                </a:solidFill>
              </a:rPr>
              <a:t>CoSABiS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2944118"/>
            <a:ext cx="9144000" cy="1652133"/>
          </a:xfrm>
        </p:spPr>
        <p:txBody>
          <a:bodyPr/>
          <a:lstStyle/>
          <a:p>
            <a:r>
              <a:rPr lang="fr-FR" b="1" dirty="0">
                <a:solidFill>
                  <a:srgbClr val="00B050"/>
                </a:solidFill>
              </a:rPr>
              <a:t>Co</a:t>
            </a:r>
            <a:r>
              <a:rPr lang="fr-FR" b="1" dirty="0"/>
              <a:t>ordination </a:t>
            </a:r>
            <a:r>
              <a:rPr lang="fr-FR" b="1" dirty="0">
                <a:solidFill>
                  <a:srgbClr val="00B050"/>
                </a:solidFill>
              </a:rPr>
              <a:t>S</a:t>
            </a:r>
            <a:r>
              <a:rPr lang="fr-FR" b="1" dirty="0"/>
              <a:t>tratégique et d’</a:t>
            </a:r>
            <a:r>
              <a:rPr lang="fr-FR" b="1" dirty="0">
                <a:solidFill>
                  <a:srgbClr val="00B050"/>
                </a:solidFill>
              </a:rPr>
              <a:t>A</a:t>
            </a:r>
            <a:r>
              <a:rPr lang="fr-FR" b="1" dirty="0"/>
              <a:t>ccélération en </a:t>
            </a:r>
            <a:r>
              <a:rPr lang="fr-FR" b="1" dirty="0">
                <a:solidFill>
                  <a:srgbClr val="00B050"/>
                </a:solidFill>
              </a:rPr>
              <a:t>Bi</a:t>
            </a:r>
            <a:r>
              <a:rPr lang="fr-FR" b="1" dirty="0"/>
              <a:t>ologie </a:t>
            </a:r>
            <a:r>
              <a:rPr lang="fr-FR" b="1" dirty="0">
                <a:solidFill>
                  <a:srgbClr val="00B050"/>
                </a:solidFill>
              </a:rPr>
              <a:t>S</a:t>
            </a:r>
            <a:r>
              <a:rPr lang="fr-FR" b="1" dirty="0"/>
              <a:t>anté</a:t>
            </a:r>
          </a:p>
          <a:p>
            <a:endParaRPr lang="fr-FR" b="1" dirty="0"/>
          </a:p>
          <a:p>
            <a:r>
              <a:rPr lang="fr-FR" b="1" dirty="0"/>
              <a:t> 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676400" y="309494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dirty="0"/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538975" y="4439909"/>
            <a:ext cx="11039631" cy="1652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/>
              <a:t>Coordinateur : Patrick NETTER (Nancy) </a:t>
            </a:r>
          </a:p>
          <a:p>
            <a:pPr algn="l"/>
            <a:r>
              <a:rPr lang="fr-FR" dirty="0"/>
              <a:t>Coordinateurs adjoints : Bach-</a:t>
            </a:r>
            <a:r>
              <a:rPr lang="fr-FR" dirty="0" err="1"/>
              <a:t>Nga</a:t>
            </a:r>
            <a:r>
              <a:rPr lang="fr-FR" dirty="0"/>
              <a:t> PHAM (Reims) et Jean SIBILIA (Strasbourg)</a:t>
            </a:r>
            <a:r>
              <a:rPr lang="fr-FR" b="1" dirty="0"/>
              <a:t> </a:t>
            </a:r>
            <a:endParaRPr lang="fr-FR" dirty="0"/>
          </a:p>
        </p:txBody>
      </p:sp>
      <p:pic>
        <p:nvPicPr>
          <p:cNvPr id="22" name="Image 2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29" y="163290"/>
            <a:ext cx="1630680" cy="723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22" descr="http://www.univ-reims.fr/minisite_99/media-images/logo-urca-quadri-jpg,231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682" y="231608"/>
            <a:ext cx="1327785" cy="813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Image 23" descr="Résultat de recherche d'images pour &quot;hopitaux de strasbourg logo&quot;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525" y="240279"/>
            <a:ext cx="1083310" cy="86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Image 24" descr="Résultat de recherche d'images pour &quot;chu de reims logo&quot;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25" t="22392" r="32825" b="23155"/>
          <a:stretch/>
        </p:blipFill>
        <p:spPr bwMode="auto">
          <a:xfrm>
            <a:off x="10826873" y="194310"/>
            <a:ext cx="874395" cy="10401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9100" y="276692"/>
            <a:ext cx="2228664" cy="723265"/>
          </a:xfrm>
          <a:prstGeom prst="rect">
            <a:avLst/>
          </a:prstGeom>
        </p:spPr>
      </p:pic>
      <p:pic>
        <p:nvPicPr>
          <p:cNvPr id="27" name="Image 26" descr="C:\Users\kenzari9\Desktop\BMS\PARTENAIRES SANTE\CHRU\LOGO\LOGO CHRU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296" y="257176"/>
            <a:ext cx="878840" cy="819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3258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31362" y="749764"/>
            <a:ext cx="9144000" cy="977995"/>
          </a:xfrm>
        </p:spPr>
        <p:txBody>
          <a:bodyPr>
            <a:normAutofit/>
          </a:bodyPr>
          <a:lstStyle/>
          <a:p>
            <a:pPr algn="l"/>
            <a:r>
              <a:rPr lang="fr-FR" sz="4400" b="1" dirty="0">
                <a:solidFill>
                  <a:srgbClr val="00B050"/>
                </a:solidFill>
              </a:rPr>
              <a:t>Historique de </a:t>
            </a:r>
            <a:r>
              <a:rPr lang="fr-FR" sz="4400" b="1" dirty="0" err="1">
                <a:solidFill>
                  <a:srgbClr val="00B050"/>
                </a:solidFill>
              </a:rPr>
              <a:t>CoSABiS</a:t>
            </a:r>
            <a:endParaRPr lang="fr-FR" sz="4400" b="1" dirty="0">
              <a:solidFill>
                <a:srgbClr val="00B05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1350" y="1719612"/>
            <a:ext cx="10118742" cy="4627402"/>
          </a:xfrm>
        </p:spPr>
        <p:txBody>
          <a:bodyPr>
            <a:normAutofit lnSpcReduction="10000"/>
          </a:bodyPr>
          <a:lstStyle/>
          <a:p>
            <a:pPr algn="l"/>
            <a:r>
              <a:rPr lang="fr-FR" b="1" dirty="0">
                <a:solidFill>
                  <a:srgbClr val="FF0000"/>
                </a:solidFill>
              </a:rPr>
              <a:t>Emergence de 4 grands projets </a:t>
            </a:r>
            <a:r>
              <a:rPr lang="fr-FR" dirty="0"/>
              <a:t>à la suite des 2 séminaires Universités/CHU (30/09/2016 à Nancy et le 20/01/2017 à Strasbourg) :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b="1" i="1" dirty="0"/>
              <a:t>TARGET</a:t>
            </a:r>
            <a:r>
              <a:rPr lang="fr-FR" dirty="0"/>
              <a:t> : recherche </a:t>
            </a:r>
            <a:r>
              <a:rPr lang="fr-FR" dirty="0" err="1"/>
              <a:t>translationnelle</a:t>
            </a:r>
            <a:r>
              <a:rPr lang="fr-FR" dirty="0"/>
              <a:t> dans les maladies inflammatoires rhumatismales et intestinales en Région Grand Est vers une médecine personnalisée.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b="1" i="1" dirty="0"/>
              <a:t>GENEST</a:t>
            </a:r>
            <a:r>
              <a:rPr lang="fr-FR" dirty="0"/>
              <a:t> : décryptage génétique moléculaire et biologique des maladies rares de la sphère neurologique et sensorielle.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b="1" i="1" dirty="0"/>
              <a:t>OMAGE</a:t>
            </a:r>
            <a:r>
              <a:rPr lang="en-US" dirty="0"/>
              <a:t> : pathological Obesity and Metabolism </a:t>
            </a:r>
            <a:r>
              <a:rPr lang="en-US" dirty="0" err="1"/>
              <a:t>AGEing</a:t>
            </a:r>
            <a:r>
              <a:rPr lang="en-US" dirty="0"/>
              <a:t>.</a:t>
            </a:r>
            <a:endParaRPr lang="fr-FR" dirty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fr-FR" b="1" i="1" dirty="0"/>
              <a:t>MARCAGE </a:t>
            </a:r>
            <a:r>
              <a:rPr lang="fr-FR" dirty="0"/>
              <a:t>: unité clinique pour la mesure de l’âge artériel et cardiaque et l’évaluation de la fragilité.</a:t>
            </a:r>
          </a:p>
          <a:p>
            <a:pPr algn="l"/>
            <a:r>
              <a:rPr lang="fr-FR" b="1" dirty="0">
                <a:solidFill>
                  <a:srgbClr val="FF0000"/>
                </a:solidFill>
              </a:rPr>
              <a:t>Objectif : définir une stratégie régionale et faire du Grand Est, un territoire de référence national et européen. </a:t>
            </a:r>
          </a:p>
        </p:txBody>
      </p:sp>
      <p:pic>
        <p:nvPicPr>
          <p:cNvPr id="13" name="Imag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29" y="163290"/>
            <a:ext cx="1630680" cy="723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http://www.univ-reims.fr/minisite_99/media-images/logo-urca-quadri-jpg,231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682" y="231608"/>
            <a:ext cx="1327785" cy="813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 20" descr="Résultat de recherche d'images pour &quot;hopitaux de strasbourg logo&quot;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525" y="240279"/>
            <a:ext cx="1083310" cy="86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age 21" descr="Résultat de recherche d'images pour &quot;chu de reims logo&quot;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25" t="22392" r="32825" b="23155"/>
          <a:stretch/>
        </p:blipFill>
        <p:spPr bwMode="auto">
          <a:xfrm>
            <a:off x="10826873" y="194310"/>
            <a:ext cx="874395" cy="10401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9100" y="276692"/>
            <a:ext cx="2228664" cy="723265"/>
          </a:xfrm>
          <a:prstGeom prst="rect">
            <a:avLst/>
          </a:prstGeom>
        </p:spPr>
      </p:pic>
      <p:pic>
        <p:nvPicPr>
          <p:cNvPr id="24" name="Image 23" descr="C:\Users\kenzari9\Desktop\BMS\PARTENAIRES SANTE\CHRU\LOGO\LOGO CHRU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296" y="257176"/>
            <a:ext cx="878840" cy="819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6060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61520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457200" lvl="0" indent="-457200"/>
            <a:r>
              <a:rPr lang="fr-FR" dirty="0"/>
              <a:t>Organiser des réunions régulières entre les différents acteurs </a:t>
            </a:r>
          </a:p>
          <a:p>
            <a:pPr marL="457200" lvl="0" indent="-457200"/>
            <a:r>
              <a:rPr lang="fr-FR" dirty="0"/>
              <a:t>Analyser les projets à la demande des différentes tutelles </a:t>
            </a:r>
          </a:p>
          <a:p>
            <a:pPr marL="457200" lvl="0" indent="-457200"/>
            <a:r>
              <a:rPr lang="fr-FR" dirty="0"/>
              <a:t>Assurer la synergie régionale entre les acteurs de la Santé et de la Recherche Biomédicale sur des projets régionaux (par exemple séquençage haut débit, </a:t>
            </a:r>
            <a:r>
              <a:rPr lang="fr-FR" dirty="0" err="1"/>
              <a:t>protonthérapie</a:t>
            </a:r>
            <a:r>
              <a:rPr lang="fr-FR" dirty="0"/>
              <a:t>, thérapie cellulaire…) </a:t>
            </a:r>
          </a:p>
          <a:p>
            <a:pPr marL="457200" lvl="0" indent="-457200"/>
            <a:r>
              <a:rPr lang="fr-FR" dirty="0"/>
              <a:t>Etablir des rapports étroits avec les Universités et centre hospitaliers universitaires des régions voisines françaises et européennes (Allemagne, Belgique, Luxembourg…) </a:t>
            </a:r>
          </a:p>
          <a:p>
            <a:pPr marL="457200" lvl="0" indent="-457200"/>
            <a:r>
              <a:rPr lang="fr-FR" dirty="0"/>
              <a:t>Favoriser des projets européens communs </a:t>
            </a:r>
          </a:p>
          <a:p>
            <a:pPr marL="457200" lvl="0" indent="-457200"/>
            <a:r>
              <a:rPr lang="fr-FR" dirty="0"/>
              <a:t>Proposer une stratégie commune et complémentaire sur les prochaines années </a:t>
            </a:r>
          </a:p>
          <a:p>
            <a:pPr marL="457200" lvl="0" indent="-457200"/>
            <a:r>
              <a:rPr lang="fr-FR" dirty="0"/>
              <a:t>Etablir une cartographie de l’ensemble des projets déjà en cours dans la Grande-Région, de leur renouvellement avec partenariat élargi, de leur synergie possible entre EUCOR et UNIGR, et les CHRU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031362" y="777217"/>
            <a:ext cx="9144000" cy="1231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00B050"/>
                </a:solidFill>
              </a:rPr>
              <a:t>Objectifs de </a:t>
            </a:r>
            <a:r>
              <a:rPr lang="fr-FR" b="1" dirty="0" err="1">
                <a:solidFill>
                  <a:srgbClr val="00B050"/>
                </a:solidFill>
              </a:rPr>
              <a:t>CoSABiS</a:t>
            </a:r>
            <a:endParaRPr lang="fr-FR" b="1" dirty="0">
              <a:solidFill>
                <a:srgbClr val="00B050"/>
              </a:solidFill>
            </a:endParaRPr>
          </a:p>
        </p:txBody>
      </p:sp>
      <p:pic>
        <p:nvPicPr>
          <p:cNvPr id="15" name="Image 1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29" y="163290"/>
            <a:ext cx="1630680" cy="723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http://www.univ-reims.fr/minisite_99/media-images/logo-urca-quadri-jpg,231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682" y="231608"/>
            <a:ext cx="1327785" cy="813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Résultat de recherche d'images pour &quot;hopitaux de strasbourg logo&quot;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525" y="240279"/>
            <a:ext cx="1083310" cy="86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 17" descr="Résultat de recherche d'images pour &quot;chu de reims logo&quot;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25" t="22392" r="32825" b="23155"/>
          <a:stretch/>
        </p:blipFill>
        <p:spPr bwMode="auto">
          <a:xfrm>
            <a:off x="10826873" y="194310"/>
            <a:ext cx="874395" cy="10401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9100" y="276692"/>
            <a:ext cx="2228664" cy="723265"/>
          </a:xfrm>
          <a:prstGeom prst="rect">
            <a:avLst/>
          </a:prstGeom>
        </p:spPr>
      </p:pic>
      <p:pic>
        <p:nvPicPr>
          <p:cNvPr id="20" name="Image 19" descr="C:\Users\kenzari9\Desktop\BMS\PARTENAIRES SANTE\CHRU\LOGO\LOGO CHRU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296" y="257176"/>
            <a:ext cx="878840" cy="819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3861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31362" y="656194"/>
            <a:ext cx="9144000" cy="1412984"/>
          </a:xfrm>
        </p:spPr>
        <p:txBody>
          <a:bodyPr>
            <a:normAutofit/>
          </a:bodyPr>
          <a:lstStyle/>
          <a:p>
            <a:pPr algn="l"/>
            <a:r>
              <a:rPr lang="fr-FR" sz="4400" b="1" dirty="0">
                <a:solidFill>
                  <a:srgbClr val="00B050"/>
                </a:solidFill>
              </a:rPr>
              <a:t>Composition</a:t>
            </a:r>
            <a:r>
              <a:rPr lang="fr-FR" b="1" dirty="0">
                <a:solidFill>
                  <a:srgbClr val="00B050"/>
                </a:solidFill>
              </a:rPr>
              <a:t> de </a:t>
            </a:r>
            <a:r>
              <a:rPr lang="fr-FR" b="1" dirty="0" err="1">
                <a:solidFill>
                  <a:srgbClr val="00B050"/>
                </a:solidFill>
              </a:rPr>
              <a:t>CoSABiS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1349" y="2069178"/>
            <a:ext cx="10589537" cy="3959877"/>
          </a:xfrm>
        </p:spPr>
        <p:txBody>
          <a:bodyPr>
            <a:normAutofit fontScale="92500" lnSpcReduction="20000"/>
          </a:bodyPr>
          <a:lstStyle/>
          <a:p>
            <a:pPr lvl="0" algn="l"/>
            <a:r>
              <a:rPr lang="fr-FR" dirty="0">
                <a:solidFill>
                  <a:srgbClr val="92D050"/>
                </a:solidFill>
              </a:rPr>
              <a:t>Membres actuels :</a:t>
            </a:r>
          </a:p>
          <a:p>
            <a:pPr lvl="0" algn="l"/>
            <a:r>
              <a:rPr lang="fr-FR" dirty="0"/>
              <a:t>- 3 représentants pour chacun des 3 CHU </a:t>
            </a:r>
          </a:p>
          <a:p>
            <a:pPr lvl="0" algn="l"/>
            <a:r>
              <a:rPr lang="fr-FR" dirty="0"/>
              <a:t>- 3 représentants  pour chacune des 3 Universités </a:t>
            </a:r>
          </a:p>
          <a:p>
            <a:pPr lvl="0" algn="l"/>
            <a:r>
              <a:rPr lang="fr-FR" dirty="0"/>
              <a:t>- 2 représentants de la Région Grand Est </a:t>
            </a:r>
          </a:p>
          <a:p>
            <a:pPr lvl="0" algn="l"/>
            <a:r>
              <a:rPr lang="fr-FR" dirty="0"/>
              <a:t>- 1 représentant de l’ARS </a:t>
            </a:r>
          </a:p>
          <a:p>
            <a:pPr lvl="0" algn="l"/>
            <a:r>
              <a:rPr lang="fr-FR" dirty="0"/>
              <a:t>- 1 représentant pour chaque EPST (CNRS Centre Est, CNRS Alsace , INSERM, INRIA) </a:t>
            </a:r>
          </a:p>
          <a:p>
            <a:pPr algn="l"/>
            <a:r>
              <a:rPr lang="fr-FR" dirty="0"/>
              <a:t>- 1 représentant DRRT Grand Est</a:t>
            </a:r>
          </a:p>
          <a:p>
            <a:pPr algn="l"/>
            <a:r>
              <a:rPr lang="fr-FR" dirty="0">
                <a:solidFill>
                  <a:srgbClr val="92D050"/>
                </a:solidFill>
              </a:rPr>
              <a:t>Membres potentiels :</a:t>
            </a:r>
          </a:p>
          <a:p>
            <a:pPr algn="l"/>
            <a:r>
              <a:rPr lang="fr-FR" dirty="0"/>
              <a:t>Le Directeur Général du Pôle de compétitivité Alsace </a:t>
            </a:r>
            <a:r>
              <a:rPr lang="fr-FR" dirty="0" err="1"/>
              <a:t>Biovalley</a:t>
            </a:r>
            <a:r>
              <a:rPr lang="fr-FR" dirty="0"/>
              <a:t> </a:t>
            </a:r>
          </a:p>
          <a:p>
            <a:pPr algn="l"/>
            <a:r>
              <a:rPr lang="fr-FR" dirty="0"/>
              <a:t>Les représentants des Métropoles et des SATT ou d’autres structures pourront être invités en fonction des thématiques à l’ordre du jour</a:t>
            </a:r>
          </a:p>
          <a:p>
            <a:pPr algn="l"/>
            <a:endParaRPr lang="fr-FR" dirty="0"/>
          </a:p>
        </p:txBody>
      </p:sp>
      <p:pic>
        <p:nvPicPr>
          <p:cNvPr id="13" name="Imag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29" y="163290"/>
            <a:ext cx="1630680" cy="723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 13" descr="http://www.univ-reims.fr/minisite_99/media-images/logo-urca-quadri-jpg,231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682" y="231608"/>
            <a:ext cx="1327785" cy="813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Image 20" descr="Résultat de recherche d'images pour &quot;hopitaux de strasbourg logo&quot;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525" y="240279"/>
            <a:ext cx="1083310" cy="86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age 21" descr="Résultat de recherche d'images pour &quot;chu de reims logo&quot;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25" t="22392" r="32825" b="23155"/>
          <a:stretch/>
        </p:blipFill>
        <p:spPr bwMode="auto">
          <a:xfrm>
            <a:off x="10826873" y="194310"/>
            <a:ext cx="874395" cy="10401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9100" y="276692"/>
            <a:ext cx="2228664" cy="723265"/>
          </a:xfrm>
          <a:prstGeom prst="rect">
            <a:avLst/>
          </a:prstGeom>
        </p:spPr>
      </p:pic>
      <p:pic>
        <p:nvPicPr>
          <p:cNvPr id="24" name="Image 23" descr="C:\Users\kenzari9\Desktop\BMS\PARTENAIRES SANTE\CHRU\LOGO\LOGO CHRU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296" y="257176"/>
            <a:ext cx="878840" cy="819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2057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413447"/>
            <a:ext cx="10515600" cy="4351338"/>
          </a:xfrm>
        </p:spPr>
        <p:txBody>
          <a:bodyPr>
            <a:normAutofit/>
          </a:bodyPr>
          <a:lstStyle/>
          <a:p>
            <a:pPr marL="457200" lvl="0" indent="-457200"/>
            <a:r>
              <a:rPr lang="fr-FR" dirty="0"/>
              <a:t>GT Axes stratégiques transfrontaliers et internationaux </a:t>
            </a:r>
          </a:p>
          <a:p>
            <a:pPr marL="457200" lvl="0" indent="-457200"/>
            <a:r>
              <a:rPr lang="fr-FR" dirty="0"/>
              <a:t>GT Intelligence Artificielle et Santé</a:t>
            </a:r>
          </a:p>
          <a:p>
            <a:pPr marL="457200" lvl="0" indent="-457200"/>
            <a:r>
              <a:rPr lang="fr-FR" dirty="0"/>
              <a:t>GT Axes stratégiques en Santé</a:t>
            </a:r>
          </a:p>
          <a:p>
            <a:pPr marL="457200" lvl="0" indent="-457200"/>
            <a:r>
              <a:rPr lang="fr-FR" dirty="0"/>
              <a:t>GT Attractivité </a:t>
            </a:r>
          </a:p>
          <a:p>
            <a:pPr marL="457200" lvl="0" indent="-457200"/>
            <a:r>
              <a:rPr lang="fr-FR" dirty="0"/>
              <a:t>GT Data Center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031362" y="992369"/>
            <a:ext cx="9144000" cy="1412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00B050"/>
                </a:solidFill>
              </a:rPr>
              <a:t>Groupes de travail de </a:t>
            </a:r>
            <a:r>
              <a:rPr lang="fr-FR" b="1" dirty="0" err="1">
                <a:solidFill>
                  <a:srgbClr val="00B050"/>
                </a:solidFill>
              </a:rPr>
              <a:t>CoSABiS</a:t>
            </a:r>
            <a:endParaRPr lang="fr-FR" b="1" dirty="0">
              <a:solidFill>
                <a:srgbClr val="00B050"/>
              </a:solidFill>
            </a:endParaRPr>
          </a:p>
        </p:txBody>
      </p:sp>
      <p:pic>
        <p:nvPicPr>
          <p:cNvPr id="14" name="Image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29" y="163290"/>
            <a:ext cx="1630680" cy="723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 descr="http://www.univ-reims.fr/minisite_99/media-images/logo-urca-quadri-jpg,231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682" y="231608"/>
            <a:ext cx="1327785" cy="813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 15" descr="Résultat de recherche d'images pour &quot;hopitaux de strasbourg logo&quot;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525" y="240279"/>
            <a:ext cx="1083310" cy="86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 16" descr="Résultat de recherche d'images pour &quot;chu de reims logo&quot;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25" t="22392" r="32825" b="23155"/>
          <a:stretch/>
        </p:blipFill>
        <p:spPr bwMode="auto">
          <a:xfrm>
            <a:off x="10826873" y="194310"/>
            <a:ext cx="874395" cy="10401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9100" y="276692"/>
            <a:ext cx="2228664" cy="723265"/>
          </a:xfrm>
          <a:prstGeom prst="rect">
            <a:avLst/>
          </a:prstGeom>
        </p:spPr>
      </p:pic>
      <p:pic>
        <p:nvPicPr>
          <p:cNvPr id="19" name="Image 18" descr="C:\Users\kenzari9\Desktop\BMS\PARTENAIRES SANTE\CHRU\LOGO\LOGO CHRU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296" y="257176"/>
            <a:ext cx="878840" cy="819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980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413447"/>
            <a:ext cx="10515600" cy="4351338"/>
          </a:xfrm>
        </p:spPr>
        <p:txBody>
          <a:bodyPr>
            <a:normAutofit/>
          </a:bodyPr>
          <a:lstStyle/>
          <a:p>
            <a:pPr marL="457200" lvl="0" indent="-457200"/>
            <a:r>
              <a:rPr lang="fr-FR" dirty="0"/>
              <a:t>Grands équipements</a:t>
            </a:r>
          </a:p>
          <a:p>
            <a:pPr marL="457200" lvl="0" indent="-457200"/>
            <a:r>
              <a:rPr lang="fr-FR" dirty="0"/>
              <a:t>Interdisciplinarité (IA et Santé…)</a:t>
            </a:r>
          </a:p>
          <a:p>
            <a:pPr marL="457200" lvl="0" indent="-457200"/>
            <a:r>
              <a:rPr lang="fr-FR" dirty="0"/>
              <a:t>Politique transfrontalière</a:t>
            </a:r>
          </a:p>
          <a:p>
            <a:pPr marL="457200" lvl="0" indent="-457200"/>
            <a:r>
              <a:rPr lang="fr-FR" dirty="0"/>
              <a:t>Présence à l’Europe et projets européens (ERC…)</a:t>
            </a:r>
          </a:p>
          <a:p>
            <a:pPr marL="457200" indent="-457200"/>
            <a:r>
              <a:rPr lang="fr-FR" dirty="0"/>
              <a:t>Politique d’attractivité de chercheur</a:t>
            </a:r>
          </a:p>
          <a:p>
            <a:pPr marL="457200" lvl="0" indent="-457200"/>
            <a:r>
              <a:rPr lang="fr-FR" dirty="0" err="1"/>
              <a:t>Protonthérapie</a:t>
            </a:r>
            <a:r>
              <a:rPr lang="fr-FR" dirty="0"/>
              <a:t> </a:t>
            </a:r>
          </a:p>
          <a:p>
            <a:pPr marL="457200" lvl="0" indent="-457200"/>
            <a:r>
              <a:rPr lang="fr-FR" dirty="0"/>
              <a:t>Institut de l'inflammation</a:t>
            </a:r>
          </a:p>
          <a:p>
            <a:pPr marL="457200" lvl="0" indent="-457200"/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031362" y="992369"/>
            <a:ext cx="9144000" cy="1412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00B050"/>
                </a:solidFill>
              </a:rPr>
              <a:t>Questions actuelles de </a:t>
            </a:r>
            <a:r>
              <a:rPr lang="fr-FR" b="1" dirty="0" err="1">
                <a:solidFill>
                  <a:srgbClr val="00B050"/>
                </a:solidFill>
              </a:rPr>
              <a:t>CoSABiS</a:t>
            </a:r>
            <a:endParaRPr lang="fr-FR" b="1" dirty="0">
              <a:solidFill>
                <a:srgbClr val="00B050"/>
              </a:solidFill>
            </a:endParaRPr>
          </a:p>
        </p:txBody>
      </p:sp>
      <p:pic>
        <p:nvPicPr>
          <p:cNvPr id="6" name="Imag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29" y="163290"/>
            <a:ext cx="1630680" cy="723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http://www.univ-reims.fr/minisite_99/media-images/logo-urca-quadri-jpg,231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682" y="231608"/>
            <a:ext cx="1327785" cy="813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Résultat de recherche d'images pour &quot;hopitaux de strasbourg logo&quot;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6525" y="240279"/>
            <a:ext cx="1083310" cy="86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 10" descr="Résultat de recherche d'images pour &quot;chu de reims logo&quot;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25" t="22392" r="32825" b="23155"/>
          <a:stretch/>
        </p:blipFill>
        <p:spPr bwMode="auto">
          <a:xfrm>
            <a:off x="10826873" y="194310"/>
            <a:ext cx="874395" cy="10401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99100" y="276692"/>
            <a:ext cx="2228664" cy="723265"/>
          </a:xfrm>
          <a:prstGeom prst="rect">
            <a:avLst/>
          </a:prstGeom>
        </p:spPr>
      </p:pic>
      <p:pic>
        <p:nvPicPr>
          <p:cNvPr id="13" name="Image 12" descr="C:\Users\kenzari9\Desktop\BMS\PARTENAIRES SANTE\CHRU\LOGO\LOGO CHRU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296" y="257176"/>
            <a:ext cx="878840" cy="819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20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104</Words>
  <Application>Microsoft Macintosh PowerPoint</Application>
  <PresentationFormat>Grand écran</PresentationFormat>
  <Paragraphs>46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Thème Office</vt:lpstr>
      <vt:lpstr>CoSABiS</vt:lpstr>
      <vt:lpstr>Historique de CoSABiS</vt:lpstr>
      <vt:lpstr>Présentation PowerPoint</vt:lpstr>
      <vt:lpstr>Composition de CoSABiS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1ère réunion du groupe CoSABiS</dc:title>
  <dc:creator>Sandra Kenzari</dc:creator>
  <cp:lastModifiedBy>Quentin Buchberger</cp:lastModifiedBy>
  <cp:revision>17</cp:revision>
  <cp:lastPrinted>2018-07-05T14:20:06Z</cp:lastPrinted>
  <dcterms:created xsi:type="dcterms:W3CDTF">2018-06-18T10:54:55Z</dcterms:created>
  <dcterms:modified xsi:type="dcterms:W3CDTF">2019-07-18T09:10:05Z</dcterms:modified>
</cp:coreProperties>
</file>