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handoutMasterIdLst>
    <p:handoutMasterId r:id="rId52"/>
  </p:handoutMasterIdLst>
  <p:sldIdLst>
    <p:sldId id="265" r:id="rId2"/>
    <p:sldId id="263" r:id="rId3"/>
    <p:sldId id="264"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TF8zClLQb2NWpKbSPa1NA==" hashData="R7cLfnsznJkk0irfEIVyIVqWCRJYiPdCkzotrrmisetnn6jZyqpXp49V8lF946S6+UosZCRxtMc9r8Ks8vcOPw=="/>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1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94"/>
    <p:restoredTop sz="93118"/>
  </p:normalViewPr>
  <p:slideViewPr>
    <p:cSldViewPr snapToGrid="0" snapToObjects="1" showGuides="1">
      <p:cViewPr varScale="1">
        <p:scale>
          <a:sx n="153" d="100"/>
          <a:sy n="153" d="100"/>
        </p:scale>
        <p:origin x="944" y="176"/>
      </p:cViewPr>
      <p:guideLst>
        <p:guide orient="horz" pos="1620"/>
        <p:guide pos="2880"/>
      </p:guideLst>
    </p:cSldViewPr>
  </p:slideViewPr>
  <p:notesTextViewPr>
    <p:cViewPr>
      <p:scale>
        <a:sx n="1" d="1"/>
        <a:sy n="1" d="1"/>
      </p:scale>
      <p:origin x="0" y="0"/>
    </p:cViewPr>
  </p:notesTextViewPr>
  <p:notesViewPr>
    <p:cSldViewPr snapToGrid="0" snapToObjects="1">
      <p:cViewPr varScale="1">
        <p:scale>
          <a:sx n="152" d="100"/>
          <a:sy n="152" d="100"/>
        </p:scale>
        <p:origin x="692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367D63-AE4A-43A5-BA5B-1DD2FA14E00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pt-PT"/>
        </a:p>
      </dgm:t>
    </dgm:pt>
    <dgm:pt modelId="{28D086A6-ED3F-4A7F-8E61-FEC484BF4AEA}">
      <dgm:prSet/>
      <dgm:spPr>
        <a:solidFill>
          <a:srgbClr val="D6E6DC">
            <a:alpha val="89804"/>
          </a:srgbClr>
        </a:solidFill>
      </dgm:spPr>
      <dgm:t>
        <a:bodyPr/>
        <a:lstStyle/>
        <a:p>
          <a:r>
            <a:rPr lang="fr-FR" dirty="0"/>
            <a:t>Dépistage des médecins</a:t>
          </a:r>
          <a:endParaRPr lang="pt-PT" dirty="0"/>
        </a:p>
      </dgm:t>
    </dgm:pt>
    <dgm:pt modelId="{6CCE9C89-B69A-4AD6-AB1B-7C4CB66B0076}" type="parTrans" cxnId="{37FB8645-7779-400B-95A2-C69AB4C8A22C}">
      <dgm:prSet/>
      <dgm:spPr/>
      <dgm:t>
        <a:bodyPr/>
        <a:lstStyle/>
        <a:p>
          <a:endParaRPr lang="pt-PT"/>
        </a:p>
      </dgm:t>
    </dgm:pt>
    <dgm:pt modelId="{9B8446C7-E654-412F-BC38-24D8F1ACCD14}" type="sibTrans" cxnId="{37FB8645-7779-400B-95A2-C69AB4C8A22C}">
      <dgm:prSet/>
      <dgm:spPr/>
      <dgm:t>
        <a:bodyPr/>
        <a:lstStyle/>
        <a:p>
          <a:endParaRPr lang="pt-PT"/>
        </a:p>
      </dgm:t>
    </dgm:pt>
    <dgm:pt modelId="{43A1937C-3FB8-41DB-A485-98A10E798D18}">
      <dgm:prSet/>
      <dgm:spPr>
        <a:solidFill>
          <a:srgbClr val="D6E6DC">
            <a:alpha val="89804"/>
          </a:srgbClr>
        </a:solidFill>
      </dgm:spPr>
      <dgm:t>
        <a:bodyPr/>
        <a:lstStyle/>
        <a:p>
          <a:endParaRPr lang="pt-PT" dirty="0"/>
        </a:p>
      </dgm:t>
    </dgm:pt>
    <dgm:pt modelId="{3BCDDD82-3264-4AFC-8AD4-52CABFEC6456}" type="parTrans" cxnId="{B48C9EE5-0EC7-45F9-B704-B326D0AB4CEE}">
      <dgm:prSet/>
      <dgm:spPr/>
      <dgm:t>
        <a:bodyPr/>
        <a:lstStyle/>
        <a:p>
          <a:endParaRPr lang="pt-PT"/>
        </a:p>
      </dgm:t>
    </dgm:pt>
    <dgm:pt modelId="{3F8232EE-5CCA-4642-A6B6-054BB339375A}" type="sibTrans" cxnId="{B48C9EE5-0EC7-45F9-B704-B326D0AB4CEE}">
      <dgm:prSet/>
      <dgm:spPr/>
      <dgm:t>
        <a:bodyPr/>
        <a:lstStyle/>
        <a:p>
          <a:endParaRPr lang="pt-PT"/>
        </a:p>
      </dgm:t>
    </dgm:pt>
    <dgm:pt modelId="{485EA94F-A6AB-4B39-920C-F651259E40AC}">
      <dgm:prSet/>
      <dgm:spPr>
        <a:solidFill>
          <a:srgbClr val="D6E6DC">
            <a:alpha val="89804"/>
          </a:srgbClr>
        </a:solidFill>
      </dgm:spPr>
      <dgm:t>
        <a:bodyPr/>
        <a:lstStyle/>
        <a:p>
          <a:r>
            <a:rPr lang="fr-FR" dirty="0"/>
            <a:t>En cas d'anomalie, </a:t>
          </a:r>
          <a:br>
            <a:rPr lang="fr-FR" dirty="0"/>
          </a:br>
          <a:r>
            <a:rPr lang="fr-FR" dirty="0"/>
            <a:t>référence à HPH</a:t>
          </a:r>
          <a:endParaRPr lang="pt-PT" dirty="0"/>
        </a:p>
      </dgm:t>
    </dgm:pt>
    <dgm:pt modelId="{EBB259A9-78BF-4705-BD2B-FAA8AE394663}" type="parTrans" cxnId="{935180C4-C7F9-457B-8634-1DADD5BBC602}">
      <dgm:prSet/>
      <dgm:spPr/>
      <dgm:t>
        <a:bodyPr/>
        <a:lstStyle/>
        <a:p>
          <a:endParaRPr lang="pt-PT"/>
        </a:p>
      </dgm:t>
    </dgm:pt>
    <dgm:pt modelId="{17B44B52-643A-4457-935F-74A9B0F60E1F}" type="sibTrans" cxnId="{935180C4-C7F9-457B-8634-1DADD5BBC602}">
      <dgm:prSet/>
      <dgm:spPr/>
      <dgm:t>
        <a:bodyPr/>
        <a:lstStyle/>
        <a:p>
          <a:endParaRPr lang="pt-PT"/>
        </a:p>
      </dgm:t>
    </dgm:pt>
    <dgm:pt modelId="{DE750C86-A9FD-44E0-BAE6-EF5BE5E1A4EE}">
      <dgm:prSet/>
      <dgm:spPr>
        <a:solidFill>
          <a:srgbClr val="D6E6DC">
            <a:alpha val="89804"/>
          </a:srgbClr>
        </a:solidFill>
      </dgm:spPr>
      <dgm:t>
        <a:bodyPr/>
        <a:lstStyle/>
        <a:p>
          <a:endParaRPr lang="pt-PT"/>
        </a:p>
      </dgm:t>
    </dgm:pt>
    <dgm:pt modelId="{73FB5DCA-B331-44F6-84E1-FE97CDF24B7B}" type="parTrans" cxnId="{41FF8917-AB05-4440-A496-08FED1120D66}">
      <dgm:prSet/>
      <dgm:spPr/>
      <dgm:t>
        <a:bodyPr/>
        <a:lstStyle/>
        <a:p>
          <a:endParaRPr lang="pt-PT"/>
        </a:p>
      </dgm:t>
    </dgm:pt>
    <dgm:pt modelId="{2424D09C-E41B-4013-BDB5-E67BC0E8C1F9}" type="sibTrans" cxnId="{41FF8917-AB05-4440-A496-08FED1120D66}">
      <dgm:prSet/>
      <dgm:spPr/>
      <dgm:t>
        <a:bodyPr/>
        <a:lstStyle/>
        <a:p>
          <a:endParaRPr lang="pt-PT"/>
        </a:p>
      </dgm:t>
    </dgm:pt>
    <dgm:pt modelId="{C5FC364E-8DE6-4DA5-845C-956879F7F6E7}">
      <dgm:prSet/>
      <dgm:spPr>
        <a:solidFill>
          <a:srgbClr val="D6E6DC">
            <a:alpha val="89804"/>
          </a:srgbClr>
        </a:solidFill>
      </dgm:spPr>
      <dgm:t>
        <a:bodyPr/>
        <a:lstStyle/>
        <a:p>
          <a:endParaRPr lang="pt-PT" dirty="0"/>
        </a:p>
      </dgm:t>
    </dgm:pt>
    <dgm:pt modelId="{03957A4B-3A20-49C0-9B42-D3C8320972FD}" type="parTrans" cxnId="{BA84343A-8719-4F62-95C4-299E0D46D57B}">
      <dgm:prSet/>
      <dgm:spPr/>
      <dgm:t>
        <a:bodyPr/>
        <a:lstStyle/>
        <a:p>
          <a:endParaRPr lang="pt-PT"/>
        </a:p>
      </dgm:t>
    </dgm:pt>
    <dgm:pt modelId="{3EBA92F0-1B19-44D1-B3B2-5256CF7EEF5D}" type="sibTrans" cxnId="{BA84343A-8719-4F62-95C4-299E0D46D57B}">
      <dgm:prSet/>
      <dgm:spPr/>
      <dgm:t>
        <a:bodyPr/>
        <a:lstStyle/>
        <a:p>
          <a:endParaRPr lang="pt-PT"/>
        </a:p>
      </dgm:t>
    </dgm:pt>
    <dgm:pt modelId="{F067CD42-D071-4746-97EA-6C58CEC7D3C0}">
      <dgm:prSet/>
      <dgm:spPr>
        <a:solidFill>
          <a:srgbClr val="006666"/>
        </a:solidFill>
      </dgm:spPr>
      <dgm:t>
        <a:bodyPr/>
        <a:lstStyle/>
        <a:p>
          <a:r>
            <a:rPr lang="pt-PT"/>
            <a:t>Dépistage</a:t>
          </a:r>
        </a:p>
      </dgm:t>
    </dgm:pt>
    <dgm:pt modelId="{3A6085C4-C7AC-46B1-ACAD-3E61269F718E}" type="sibTrans" cxnId="{254CC498-B0FF-4395-8DC5-53D4D7769BAB}">
      <dgm:prSet/>
      <dgm:spPr/>
      <dgm:t>
        <a:bodyPr/>
        <a:lstStyle/>
        <a:p>
          <a:endParaRPr lang="pt-PT"/>
        </a:p>
      </dgm:t>
    </dgm:pt>
    <dgm:pt modelId="{8501EB91-1226-4239-849C-739694897F72}" type="parTrans" cxnId="{254CC498-B0FF-4395-8DC5-53D4D7769BAB}">
      <dgm:prSet/>
      <dgm:spPr/>
      <dgm:t>
        <a:bodyPr/>
        <a:lstStyle/>
        <a:p>
          <a:endParaRPr lang="pt-PT"/>
        </a:p>
      </dgm:t>
    </dgm:pt>
    <dgm:pt modelId="{F48D0066-99ED-4AC7-B379-9E27400DA1D8}">
      <dgm:prSet/>
      <dgm:spPr>
        <a:solidFill>
          <a:srgbClr val="99CC00"/>
        </a:solidFill>
      </dgm:spPr>
      <dgm:t>
        <a:bodyPr/>
        <a:lstStyle/>
        <a:p>
          <a:r>
            <a:rPr lang="pt-PT"/>
            <a:t>Référence hospitalière</a:t>
          </a:r>
        </a:p>
      </dgm:t>
    </dgm:pt>
    <dgm:pt modelId="{B1B8A72C-01D1-4B50-B0DC-4B556895B4BA}" type="parTrans" cxnId="{1E336324-E866-4015-8CBF-F0F2E4B12602}">
      <dgm:prSet/>
      <dgm:spPr/>
      <dgm:t>
        <a:bodyPr/>
        <a:lstStyle/>
        <a:p>
          <a:endParaRPr lang="pt-PT"/>
        </a:p>
      </dgm:t>
    </dgm:pt>
    <dgm:pt modelId="{D628368B-B63E-411A-B409-CB02AACE766A}" type="sibTrans" cxnId="{1E336324-E866-4015-8CBF-F0F2E4B12602}">
      <dgm:prSet/>
      <dgm:spPr/>
      <dgm:t>
        <a:bodyPr/>
        <a:lstStyle/>
        <a:p>
          <a:endParaRPr lang="pt-PT"/>
        </a:p>
      </dgm:t>
    </dgm:pt>
    <dgm:pt modelId="{A17C83A6-1809-4ABF-B27A-DB2A4FFC680C}">
      <dgm:prSet/>
      <dgm:spPr>
        <a:solidFill>
          <a:schemeClr val="bg1">
            <a:alpha val="90000"/>
          </a:schemeClr>
        </a:solidFill>
      </dgm:spPr>
      <dgm:t>
        <a:bodyPr/>
        <a:lstStyle/>
        <a:p>
          <a:r>
            <a:rPr lang="fr-FR" dirty="0"/>
            <a:t>1 semaine : ligne directe </a:t>
          </a:r>
          <a:br>
            <a:rPr lang="fr-FR" dirty="0"/>
          </a:br>
          <a:r>
            <a:rPr lang="fr-FR" dirty="0"/>
            <a:t>pour la consultation chirurgicale générale</a:t>
          </a:r>
          <a:endParaRPr lang="pt-PT" dirty="0"/>
        </a:p>
      </dgm:t>
    </dgm:pt>
    <dgm:pt modelId="{BB17A0E3-BB49-4D6C-A75D-ED471BCD2ED1}" type="parTrans" cxnId="{7DDED9C8-1D0D-46D8-B639-E0A6E4A7D3B4}">
      <dgm:prSet/>
      <dgm:spPr/>
      <dgm:t>
        <a:bodyPr/>
        <a:lstStyle/>
        <a:p>
          <a:endParaRPr lang="fr-FR"/>
        </a:p>
      </dgm:t>
    </dgm:pt>
    <dgm:pt modelId="{4B16F2D8-17EE-4C1E-B3DF-883C25729084}" type="sibTrans" cxnId="{7DDED9C8-1D0D-46D8-B639-E0A6E4A7D3B4}">
      <dgm:prSet/>
      <dgm:spPr/>
      <dgm:t>
        <a:bodyPr/>
        <a:lstStyle/>
        <a:p>
          <a:endParaRPr lang="fr-FR"/>
        </a:p>
      </dgm:t>
    </dgm:pt>
    <dgm:pt modelId="{6A2BA3A6-240D-40EC-9857-F8D681105555}">
      <dgm:prSet/>
      <dgm:spPr>
        <a:solidFill>
          <a:schemeClr val="bg1">
            <a:alpha val="90000"/>
          </a:schemeClr>
        </a:solidFill>
      </dgm:spPr>
      <dgm:t>
        <a:bodyPr/>
        <a:lstStyle/>
        <a:p>
          <a:endParaRPr lang="pt-PT"/>
        </a:p>
      </dgm:t>
    </dgm:pt>
    <dgm:pt modelId="{9ADADD30-FD9B-44BF-8DA7-A3A7EA575A06}" type="parTrans" cxnId="{9E7900B4-E9A5-4D64-844E-DC05EC405C52}">
      <dgm:prSet/>
      <dgm:spPr/>
      <dgm:t>
        <a:bodyPr/>
        <a:lstStyle/>
        <a:p>
          <a:endParaRPr lang="pt-PT"/>
        </a:p>
      </dgm:t>
    </dgm:pt>
    <dgm:pt modelId="{C45CF1D4-A618-4E6A-A69B-BA3828C41C35}" type="sibTrans" cxnId="{9E7900B4-E9A5-4D64-844E-DC05EC405C52}">
      <dgm:prSet/>
      <dgm:spPr/>
      <dgm:t>
        <a:bodyPr/>
        <a:lstStyle/>
        <a:p>
          <a:endParaRPr lang="pt-PT"/>
        </a:p>
      </dgm:t>
    </dgm:pt>
    <dgm:pt modelId="{92638B25-2959-4C24-A254-8C80812AE24A}">
      <dgm:prSet/>
      <dgm:spPr>
        <a:solidFill>
          <a:schemeClr val="bg1">
            <a:alpha val="90000"/>
          </a:schemeClr>
        </a:solidFill>
      </dgm:spPr>
      <dgm:t>
        <a:bodyPr/>
        <a:lstStyle/>
        <a:p>
          <a:r>
            <a:rPr lang="fr-FR" dirty="0"/>
            <a:t>Mammographie et échographie mammaire radiologie</a:t>
          </a:r>
          <a:endParaRPr lang="pt-PT" dirty="0"/>
        </a:p>
      </dgm:t>
    </dgm:pt>
    <dgm:pt modelId="{FF7F3AA8-2AE0-43F8-903F-C722D1BB7B27}" type="parTrans" cxnId="{E047A63E-DE89-4404-BF37-48E92DF0F8F2}">
      <dgm:prSet/>
      <dgm:spPr/>
      <dgm:t>
        <a:bodyPr/>
        <a:lstStyle/>
        <a:p>
          <a:endParaRPr lang="pt-PT"/>
        </a:p>
      </dgm:t>
    </dgm:pt>
    <dgm:pt modelId="{B73278EC-8730-4B34-A90D-F97F754FB27D}" type="sibTrans" cxnId="{E047A63E-DE89-4404-BF37-48E92DF0F8F2}">
      <dgm:prSet/>
      <dgm:spPr/>
      <dgm:t>
        <a:bodyPr/>
        <a:lstStyle/>
        <a:p>
          <a:endParaRPr lang="pt-PT"/>
        </a:p>
      </dgm:t>
    </dgm:pt>
    <dgm:pt modelId="{14A5136F-E92F-42EA-9633-73B0D47145CC}">
      <dgm:prSet/>
      <dgm:spPr>
        <a:solidFill>
          <a:schemeClr val="bg1">
            <a:alpha val="90000"/>
          </a:schemeClr>
        </a:solidFill>
      </dgm:spPr>
      <dgm:t>
        <a:bodyPr/>
        <a:lstStyle/>
        <a:p>
          <a:endParaRPr lang="pt-PT"/>
        </a:p>
      </dgm:t>
    </dgm:pt>
    <dgm:pt modelId="{52AB6818-F26C-4429-86A8-909F40C5E3CF}" type="parTrans" cxnId="{F318A29C-341F-4BD4-B683-F33300541309}">
      <dgm:prSet/>
      <dgm:spPr/>
      <dgm:t>
        <a:bodyPr/>
        <a:lstStyle/>
        <a:p>
          <a:endParaRPr lang="pt-PT"/>
        </a:p>
      </dgm:t>
    </dgm:pt>
    <dgm:pt modelId="{1AEB8E43-B8D0-4C33-AAE6-6ACF3B845F36}" type="sibTrans" cxnId="{F318A29C-341F-4BD4-B683-F33300541309}">
      <dgm:prSet/>
      <dgm:spPr/>
      <dgm:t>
        <a:bodyPr/>
        <a:lstStyle/>
        <a:p>
          <a:endParaRPr lang="pt-PT"/>
        </a:p>
      </dgm:t>
    </dgm:pt>
    <dgm:pt modelId="{89138621-CCF4-425C-ADFA-81681D473964}">
      <dgm:prSet/>
      <dgm:spPr>
        <a:solidFill>
          <a:schemeClr val="bg1">
            <a:alpha val="90000"/>
          </a:schemeClr>
        </a:solidFill>
      </dgm:spPr>
      <dgm:t>
        <a:bodyPr/>
        <a:lstStyle/>
        <a:p>
          <a:r>
            <a:rPr lang="fr-FR" dirty="0"/>
            <a:t>Lecture de biopsie anatomie pathologique</a:t>
          </a:r>
          <a:endParaRPr lang="pt-PT" dirty="0"/>
        </a:p>
      </dgm:t>
    </dgm:pt>
    <dgm:pt modelId="{7A8F417D-6035-469A-9845-D8CB397C957E}" type="parTrans" cxnId="{2F1AD1F0-995C-4B22-8DBE-B1BEEE9ED114}">
      <dgm:prSet/>
      <dgm:spPr/>
      <dgm:t>
        <a:bodyPr/>
        <a:lstStyle/>
        <a:p>
          <a:endParaRPr lang="pt-PT"/>
        </a:p>
      </dgm:t>
    </dgm:pt>
    <dgm:pt modelId="{86354F5E-D2C5-4199-B5B3-F4B6BE77F332}" type="sibTrans" cxnId="{2F1AD1F0-995C-4B22-8DBE-B1BEEE9ED114}">
      <dgm:prSet/>
      <dgm:spPr/>
      <dgm:t>
        <a:bodyPr/>
        <a:lstStyle/>
        <a:p>
          <a:endParaRPr lang="pt-PT"/>
        </a:p>
      </dgm:t>
    </dgm:pt>
    <dgm:pt modelId="{7EE290B3-95EE-400E-9A15-369273B9394C}">
      <dgm:prSet/>
      <dgm:spPr>
        <a:solidFill>
          <a:schemeClr val="bg1">
            <a:alpha val="90000"/>
          </a:schemeClr>
        </a:solidFill>
      </dgm:spPr>
      <dgm:t>
        <a:bodyPr/>
        <a:lstStyle/>
        <a:p>
          <a:endParaRPr lang="pt-PT"/>
        </a:p>
      </dgm:t>
    </dgm:pt>
    <dgm:pt modelId="{ED80CDF6-5B9C-48EF-BA05-9EFB28117978}" type="parTrans" cxnId="{D4DFD12C-9747-4DD0-B6E7-DFAF93B50827}">
      <dgm:prSet/>
      <dgm:spPr/>
      <dgm:t>
        <a:bodyPr/>
        <a:lstStyle/>
        <a:p>
          <a:endParaRPr lang="pt-PT"/>
        </a:p>
      </dgm:t>
    </dgm:pt>
    <dgm:pt modelId="{2A3DEB2F-D5BE-4B5F-9FDA-48702B948FD1}" type="sibTrans" cxnId="{D4DFD12C-9747-4DD0-B6E7-DFAF93B50827}">
      <dgm:prSet/>
      <dgm:spPr/>
      <dgm:t>
        <a:bodyPr/>
        <a:lstStyle/>
        <a:p>
          <a:endParaRPr lang="pt-PT"/>
        </a:p>
      </dgm:t>
    </dgm:pt>
    <dgm:pt modelId="{1D683775-8A4E-47D8-BB62-FB63CC4DA447}">
      <dgm:prSet/>
      <dgm:spPr/>
      <dgm:t>
        <a:bodyPr/>
        <a:lstStyle/>
        <a:p>
          <a:r>
            <a:rPr lang="pt-PT"/>
            <a:t>Décision d’intervention chirurgiecal</a:t>
          </a:r>
        </a:p>
      </dgm:t>
    </dgm:pt>
    <dgm:pt modelId="{22A18AE8-3F2D-4A3F-908D-2985E5591A57}" type="parTrans" cxnId="{E33524D8-FA0D-42DA-9A25-D60D9369903A}">
      <dgm:prSet/>
      <dgm:spPr/>
      <dgm:t>
        <a:bodyPr/>
        <a:lstStyle/>
        <a:p>
          <a:endParaRPr lang="pt-PT"/>
        </a:p>
      </dgm:t>
    </dgm:pt>
    <dgm:pt modelId="{54732A01-5D6A-4D30-8717-8658649B931B}" type="sibTrans" cxnId="{E33524D8-FA0D-42DA-9A25-D60D9369903A}">
      <dgm:prSet/>
      <dgm:spPr/>
      <dgm:t>
        <a:bodyPr/>
        <a:lstStyle/>
        <a:p>
          <a:endParaRPr lang="pt-PT"/>
        </a:p>
      </dgm:t>
    </dgm:pt>
    <dgm:pt modelId="{6C5FB9A4-6285-4C51-9BD7-ADD2B700FAA0}">
      <dgm:prSet/>
      <dgm:spPr>
        <a:solidFill>
          <a:srgbClr val="EFFAFF">
            <a:alpha val="89804"/>
          </a:srgbClr>
        </a:solidFill>
      </dgm:spPr>
      <dgm:t>
        <a:bodyPr/>
        <a:lstStyle/>
        <a:p>
          <a:r>
            <a:rPr lang="fr-FR" dirty="0"/>
            <a:t>S’il y a confirmation, </a:t>
          </a:r>
          <a:br>
            <a:rPr lang="fr-FR" dirty="0"/>
          </a:br>
          <a:r>
            <a:rPr lang="fr-FR" dirty="0"/>
            <a:t>il est prioritaire pour l’intervention chirurgicale</a:t>
          </a:r>
          <a:endParaRPr lang="pt-PT" dirty="0"/>
        </a:p>
      </dgm:t>
    </dgm:pt>
    <dgm:pt modelId="{61EC75C1-440C-4CDC-B30F-2CA2DF4F3D18}" type="parTrans" cxnId="{A299E746-C819-49C0-B581-E52B564CFB89}">
      <dgm:prSet/>
      <dgm:spPr/>
      <dgm:t>
        <a:bodyPr/>
        <a:lstStyle/>
        <a:p>
          <a:endParaRPr lang="fr-FR"/>
        </a:p>
      </dgm:t>
    </dgm:pt>
    <dgm:pt modelId="{39DBF8B9-04CF-48C3-A693-C57D152FDFEF}" type="sibTrans" cxnId="{A299E746-C819-49C0-B581-E52B564CFB89}">
      <dgm:prSet/>
      <dgm:spPr/>
      <dgm:t>
        <a:bodyPr/>
        <a:lstStyle/>
        <a:p>
          <a:endParaRPr lang="fr-FR"/>
        </a:p>
      </dgm:t>
    </dgm:pt>
    <dgm:pt modelId="{F07165F8-2D2C-4C47-8545-B6D5D7F88925}">
      <dgm:prSet/>
      <dgm:spPr>
        <a:solidFill>
          <a:srgbClr val="EFFAFF">
            <a:alpha val="89804"/>
          </a:srgbClr>
        </a:solidFill>
      </dgm:spPr>
      <dgm:t>
        <a:bodyPr/>
        <a:lstStyle/>
        <a:p>
          <a:endParaRPr lang="pt-PT"/>
        </a:p>
      </dgm:t>
    </dgm:pt>
    <dgm:pt modelId="{5365D2A8-BEEE-45A9-AE16-F49F8BAF3D4A}" type="parTrans" cxnId="{33EFD57F-6772-42F6-8E51-EF9092E147DE}">
      <dgm:prSet/>
      <dgm:spPr/>
      <dgm:t>
        <a:bodyPr/>
        <a:lstStyle/>
        <a:p>
          <a:endParaRPr lang="pt-PT"/>
        </a:p>
      </dgm:t>
    </dgm:pt>
    <dgm:pt modelId="{EF7B376F-0CCE-4317-B898-7C18ECF51492}" type="sibTrans" cxnId="{33EFD57F-6772-42F6-8E51-EF9092E147DE}">
      <dgm:prSet/>
      <dgm:spPr/>
      <dgm:t>
        <a:bodyPr/>
        <a:lstStyle/>
        <a:p>
          <a:endParaRPr lang="pt-PT"/>
        </a:p>
      </dgm:t>
    </dgm:pt>
    <dgm:pt modelId="{7A29837B-E705-3E4A-A9AF-EF731A3C458E}">
      <dgm:prSet/>
      <dgm:spPr>
        <a:solidFill>
          <a:srgbClr val="D6E6DC">
            <a:alpha val="89804"/>
          </a:srgbClr>
        </a:solidFill>
      </dgm:spPr>
      <dgm:t>
        <a:bodyPr/>
        <a:lstStyle/>
        <a:p>
          <a:r>
            <a:rPr lang="fr-FR" dirty="0"/>
            <a:t>de famille/palpation </a:t>
          </a:r>
          <a:endParaRPr lang="pt-PT" dirty="0"/>
        </a:p>
      </dgm:t>
    </dgm:pt>
    <dgm:pt modelId="{8684F021-42CD-4240-84D7-4DAC1B2DD3AF}" type="parTrans" cxnId="{795440A1-A396-DC47-9F03-D3EE2FC845FF}">
      <dgm:prSet/>
      <dgm:spPr/>
      <dgm:t>
        <a:bodyPr/>
        <a:lstStyle/>
        <a:p>
          <a:endParaRPr lang="fr-FR"/>
        </a:p>
      </dgm:t>
    </dgm:pt>
    <dgm:pt modelId="{3F94362A-E990-1842-8DB9-410E548A60EF}" type="sibTrans" cxnId="{795440A1-A396-DC47-9F03-D3EE2FC845FF}">
      <dgm:prSet/>
      <dgm:spPr/>
      <dgm:t>
        <a:bodyPr/>
        <a:lstStyle/>
        <a:p>
          <a:endParaRPr lang="fr-FR"/>
        </a:p>
      </dgm:t>
    </dgm:pt>
    <dgm:pt modelId="{D2EEEB08-F32F-48C3-AFD6-A51AE51098BD}" type="pres">
      <dgm:prSet presAssocID="{FE367D63-AE4A-43A5-BA5B-1DD2FA14E005}" presName="Name0" presStyleCnt="0">
        <dgm:presLayoutVars>
          <dgm:dir/>
          <dgm:animLvl val="lvl"/>
          <dgm:resizeHandles val="exact"/>
        </dgm:presLayoutVars>
      </dgm:prSet>
      <dgm:spPr/>
    </dgm:pt>
    <dgm:pt modelId="{0B985780-B2AC-4DE6-A56F-903433245A0B}" type="pres">
      <dgm:prSet presAssocID="{F067CD42-D071-4746-97EA-6C58CEC7D3C0}" presName="composite" presStyleCnt="0"/>
      <dgm:spPr/>
    </dgm:pt>
    <dgm:pt modelId="{5AFBE17A-4766-4E97-8C85-D67EB839CF3B}" type="pres">
      <dgm:prSet presAssocID="{F067CD42-D071-4746-97EA-6C58CEC7D3C0}" presName="parTx" presStyleLbl="alignNode1" presStyleIdx="0" presStyleCnt="3">
        <dgm:presLayoutVars>
          <dgm:chMax val="0"/>
          <dgm:chPref val="0"/>
          <dgm:bulletEnabled val="1"/>
        </dgm:presLayoutVars>
      </dgm:prSet>
      <dgm:spPr/>
    </dgm:pt>
    <dgm:pt modelId="{23A20D4D-02E0-499A-8A53-63B1B4E41A3C}" type="pres">
      <dgm:prSet presAssocID="{F067CD42-D071-4746-97EA-6C58CEC7D3C0}" presName="desTx" presStyleLbl="alignAccFollowNode1" presStyleIdx="0" presStyleCnt="3">
        <dgm:presLayoutVars>
          <dgm:bulletEnabled val="1"/>
        </dgm:presLayoutVars>
      </dgm:prSet>
      <dgm:spPr/>
    </dgm:pt>
    <dgm:pt modelId="{89928B42-FF5C-410C-8B4F-F319DEED5811}" type="pres">
      <dgm:prSet presAssocID="{3A6085C4-C7AC-46B1-ACAD-3E61269F718E}" presName="space" presStyleCnt="0"/>
      <dgm:spPr/>
    </dgm:pt>
    <dgm:pt modelId="{FD4AD7AF-D6C8-4F65-B59D-FBA35F5347A9}" type="pres">
      <dgm:prSet presAssocID="{F48D0066-99ED-4AC7-B379-9E27400DA1D8}" presName="composite" presStyleCnt="0"/>
      <dgm:spPr/>
    </dgm:pt>
    <dgm:pt modelId="{85C7DF46-587D-4F3F-9A29-299486416665}" type="pres">
      <dgm:prSet presAssocID="{F48D0066-99ED-4AC7-B379-9E27400DA1D8}" presName="parTx" presStyleLbl="alignNode1" presStyleIdx="1" presStyleCnt="3">
        <dgm:presLayoutVars>
          <dgm:chMax val="0"/>
          <dgm:chPref val="0"/>
          <dgm:bulletEnabled val="1"/>
        </dgm:presLayoutVars>
      </dgm:prSet>
      <dgm:spPr/>
    </dgm:pt>
    <dgm:pt modelId="{92392935-AA42-4D3C-9BB5-4065BAF9348A}" type="pres">
      <dgm:prSet presAssocID="{F48D0066-99ED-4AC7-B379-9E27400DA1D8}" presName="desTx" presStyleLbl="alignAccFollowNode1" presStyleIdx="1" presStyleCnt="3">
        <dgm:presLayoutVars>
          <dgm:bulletEnabled val="1"/>
        </dgm:presLayoutVars>
      </dgm:prSet>
      <dgm:spPr/>
    </dgm:pt>
    <dgm:pt modelId="{092CEC5C-7837-4E42-A9EA-2CCB091E99FF}" type="pres">
      <dgm:prSet presAssocID="{D628368B-B63E-411A-B409-CB02AACE766A}" presName="space" presStyleCnt="0"/>
      <dgm:spPr/>
    </dgm:pt>
    <dgm:pt modelId="{1B145043-F9DA-4F61-AB4A-C94A229DC7FE}" type="pres">
      <dgm:prSet presAssocID="{1D683775-8A4E-47D8-BB62-FB63CC4DA447}" presName="composite" presStyleCnt="0"/>
      <dgm:spPr/>
    </dgm:pt>
    <dgm:pt modelId="{9A045B3F-28FE-459D-834E-852B8A4EDD56}" type="pres">
      <dgm:prSet presAssocID="{1D683775-8A4E-47D8-BB62-FB63CC4DA447}" presName="parTx" presStyleLbl="alignNode1" presStyleIdx="2" presStyleCnt="3">
        <dgm:presLayoutVars>
          <dgm:chMax val="0"/>
          <dgm:chPref val="0"/>
          <dgm:bulletEnabled val="1"/>
        </dgm:presLayoutVars>
      </dgm:prSet>
      <dgm:spPr/>
    </dgm:pt>
    <dgm:pt modelId="{6E5A5BAE-6933-458F-A894-E0A69175C5E5}" type="pres">
      <dgm:prSet presAssocID="{1D683775-8A4E-47D8-BB62-FB63CC4DA447}" presName="desTx" presStyleLbl="alignAccFollowNode1" presStyleIdx="2" presStyleCnt="3">
        <dgm:presLayoutVars>
          <dgm:bulletEnabled val="1"/>
        </dgm:presLayoutVars>
      </dgm:prSet>
      <dgm:spPr/>
    </dgm:pt>
  </dgm:ptLst>
  <dgm:cxnLst>
    <dgm:cxn modelId="{BA9C770D-2D1D-4E2D-8D21-8AF732CBCC71}" type="presOf" srcId="{92638B25-2959-4C24-A254-8C80812AE24A}" destId="{92392935-AA42-4D3C-9BB5-4065BAF9348A}" srcOrd="0" destOrd="2" presId="urn:microsoft.com/office/officeart/2005/8/layout/hList1"/>
    <dgm:cxn modelId="{41FF8917-AB05-4440-A496-08FED1120D66}" srcId="{F067CD42-D071-4746-97EA-6C58CEC7D3C0}" destId="{DE750C86-A9FD-44E0-BAE6-EF5BE5E1A4EE}" srcOrd="4" destOrd="0" parTransId="{73FB5DCA-B331-44F6-84E1-FE97CDF24B7B}" sibTransId="{2424D09C-E41B-4013-BDB5-E67BC0E8C1F9}"/>
    <dgm:cxn modelId="{4017191C-75C6-428E-A1E2-F01928260977}" type="presOf" srcId="{7EE290B3-95EE-400E-9A15-369273B9394C}" destId="{92392935-AA42-4D3C-9BB5-4065BAF9348A}" srcOrd="0" destOrd="5" presId="urn:microsoft.com/office/officeart/2005/8/layout/hList1"/>
    <dgm:cxn modelId="{1E336324-E866-4015-8CBF-F0F2E4B12602}" srcId="{FE367D63-AE4A-43A5-BA5B-1DD2FA14E005}" destId="{F48D0066-99ED-4AC7-B379-9E27400DA1D8}" srcOrd="1" destOrd="0" parTransId="{B1B8A72C-01D1-4B50-B0DC-4B556895B4BA}" sibTransId="{D628368B-B63E-411A-B409-CB02AACE766A}"/>
    <dgm:cxn modelId="{161D8324-D6AE-492B-B324-C108A90CA85F}" type="presOf" srcId="{43A1937C-3FB8-41DB-A485-98A10E798D18}" destId="{23A20D4D-02E0-499A-8A53-63B1B4E41A3C}" srcOrd="0" destOrd="2" presId="urn:microsoft.com/office/officeart/2005/8/layout/hList1"/>
    <dgm:cxn modelId="{C01E6327-5469-084A-897E-E40C79D04D88}" type="presOf" srcId="{7A29837B-E705-3E4A-A9AF-EF731A3C458E}" destId="{23A20D4D-02E0-499A-8A53-63B1B4E41A3C}" srcOrd="0" destOrd="1" presId="urn:microsoft.com/office/officeart/2005/8/layout/hList1"/>
    <dgm:cxn modelId="{D4DFD12C-9747-4DD0-B6E7-DFAF93B50827}" srcId="{F48D0066-99ED-4AC7-B379-9E27400DA1D8}" destId="{7EE290B3-95EE-400E-9A15-369273B9394C}" srcOrd="5" destOrd="0" parTransId="{ED80CDF6-5B9C-48EF-BA05-9EFB28117978}" sibTransId="{2A3DEB2F-D5BE-4B5F-9FDA-48702B948FD1}"/>
    <dgm:cxn modelId="{1632322D-4C98-4430-9C4B-82EDC9D3D47C}" type="presOf" srcId="{89138621-CCF4-425C-ADFA-81681D473964}" destId="{92392935-AA42-4D3C-9BB5-4065BAF9348A}" srcOrd="0" destOrd="4" presId="urn:microsoft.com/office/officeart/2005/8/layout/hList1"/>
    <dgm:cxn modelId="{DC17422E-7631-4137-88C5-9E09AF6F5CAD}" type="presOf" srcId="{A17C83A6-1809-4ABF-B27A-DB2A4FFC680C}" destId="{92392935-AA42-4D3C-9BB5-4065BAF9348A}" srcOrd="0" destOrd="0" presId="urn:microsoft.com/office/officeart/2005/8/layout/hList1"/>
    <dgm:cxn modelId="{BA84343A-8719-4F62-95C4-299E0D46D57B}" srcId="{F067CD42-D071-4746-97EA-6C58CEC7D3C0}" destId="{C5FC364E-8DE6-4DA5-845C-956879F7F6E7}" srcOrd="5" destOrd="0" parTransId="{03957A4B-3A20-49C0-9B42-D3C8320972FD}" sibTransId="{3EBA92F0-1B19-44D1-B3B2-5256CF7EEF5D}"/>
    <dgm:cxn modelId="{E047A63E-DE89-4404-BF37-48E92DF0F8F2}" srcId="{F48D0066-99ED-4AC7-B379-9E27400DA1D8}" destId="{92638B25-2959-4C24-A254-8C80812AE24A}" srcOrd="2" destOrd="0" parTransId="{FF7F3AA8-2AE0-43F8-903F-C722D1BB7B27}" sibTransId="{B73278EC-8730-4B34-A90D-F97F754FB27D}"/>
    <dgm:cxn modelId="{37FB8645-7779-400B-95A2-C69AB4C8A22C}" srcId="{F067CD42-D071-4746-97EA-6C58CEC7D3C0}" destId="{28D086A6-ED3F-4A7F-8E61-FEC484BF4AEA}" srcOrd="0" destOrd="0" parTransId="{6CCE9C89-B69A-4AD6-AB1B-7C4CB66B0076}" sibTransId="{9B8446C7-E654-412F-BC38-24D8F1ACCD14}"/>
    <dgm:cxn modelId="{A299E746-C819-49C0-B581-E52B564CFB89}" srcId="{1D683775-8A4E-47D8-BB62-FB63CC4DA447}" destId="{6C5FB9A4-6285-4C51-9BD7-ADD2B700FAA0}" srcOrd="0" destOrd="0" parTransId="{61EC75C1-440C-4CDC-B30F-2CA2DF4F3D18}" sibTransId="{39DBF8B9-04CF-48C3-A693-C57D152FDFEF}"/>
    <dgm:cxn modelId="{C0DAEB48-19A6-4657-9F63-E4157AA8871F}" type="presOf" srcId="{14A5136F-E92F-42EA-9633-73B0D47145CC}" destId="{92392935-AA42-4D3C-9BB5-4065BAF9348A}" srcOrd="0" destOrd="3" presId="urn:microsoft.com/office/officeart/2005/8/layout/hList1"/>
    <dgm:cxn modelId="{15BBD04E-3873-4DC1-AD11-7917D0525712}" type="presOf" srcId="{DE750C86-A9FD-44E0-BAE6-EF5BE5E1A4EE}" destId="{23A20D4D-02E0-499A-8A53-63B1B4E41A3C}" srcOrd="0" destOrd="4" presId="urn:microsoft.com/office/officeart/2005/8/layout/hList1"/>
    <dgm:cxn modelId="{B4B66A52-FF82-4290-A763-27527D18E4A3}" type="presOf" srcId="{28D086A6-ED3F-4A7F-8E61-FEC484BF4AEA}" destId="{23A20D4D-02E0-499A-8A53-63B1B4E41A3C}" srcOrd="0" destOrd="0" presId="urn:microsoft.com/office/officeart/2005/8/layout/hList1"/>
    <dgm:cxn modelId="{3A53DB6B-291A-402E-8895-6207139BBEB6}" type="presOf" srcId="{C5FC364E-8DE6-4DA5-845C-956879F7F6E7}" destId="{23A20D4D-02E0-499A-8A53-63B1B4E41A3C}" srcOrd="0" destOrd="5" presId="urn:microsoft.com/office/officeart/2005/8/layout/hList1"/>
    <dgm:cxn modelId="{90D53776-CD0C-4678-952D-6B271CEA7FE5}" type="presOf" srcId="{F48D0066-99ED-4AC7-B379-9E27400DA1D8}" destId="{85C7DF46-587D-4F3F-9A29-299486416665}" srcOrd="0" destOrd="0" presId="urn:microsoft.com/office/officeart/2005/8/layout/hList1"/>
    <dgm:cxn modelId="{193CFF78-037A-43D3-ABEF-05151B48B640}" type="presOf" srcId="{FE367D63-AE4A-43A5-BA5B-1DD2FA14E005}" destId="{D2EEEB08-F32F-48C3-AFD6-A51AE51098BD}" srcOrd="0" destOrd="0" presId="urn:microsoft.com/office/officeart/2005/8/layout/hList1"/>
    <dgm:cxn modelId="{33EFD57F-6772-42F6-8E51-EF9092E147DE}" srcId="{1D683775-8A4E-47D8-BB62-FB63CC4DA447}" destId="{F07165F8-2D2C-4C47-8545-B6D5D7F88925}" srcOrd="1" destOrd="0" parTransId="{5365D2A8-BEEE-45A9-AE16-F49F8BAF3D4A}" sibTransId="{EF7B376F-0CCE-4317-B898-7C18ECF51492}"/>
    <dgm:cxn modelId="{E312E47F-BA96-405D-868D-DEC4ABBE55D5}" type="presOf" srcId="{485EA94F-A6AB-4B39-920C-F651259E40AC}" destId="{23A20D4D-02E0-499A-8A53-63B1B4E41A3C}" srcOrd="0" destOrd="3" presId="urn:microsoft.com/office/officeart/2005/8/layout/hList1"/>
    <dgm:cxn modelId="{73E19C8F-E452-4960-8306-4D97E5689E12}" type="presOf" srcId="{6C5FB9A4-6285-4C51-9BD7-ADD2B700FAA0}" destId="{6E5A5BAE-6933-458F-A894-E0A69175C5E5}" srcOrd="0" destOrd="0" presId="urn:microsoft.com/office/officeart/2005/8/layout/hList1"/>
    <dgm:cxn modelId="{AF9AE893-018D-4EA2-B543-EEB063B959F8}" type="presOf" srcId="{F07165F8-2D2C-4C47-8545-B6D5D7F88925}" destId="{6E5A5BAE-6933-458F-A894-E0A69175C5E5}" srcOrd="0" destOrd="1" presId="urn:microsoft.com/office/officeart/2005/8/layout/hList1"/>
    <dgm:cxn modelId="{254CC498-B0FF-4395-8DC5-53D4D7769BAB}" srcId="{FE367D63-AE4A-43A5-BA5B-1DD2FA14E005}" destId="{F067CD42-D071-4746-97EA-6C58CEC7D3C0}" srcOrd="0" destOrd="0" parTransId="{8501EB91-1226-4239-849C-739694897F72}" sibTransId="{3A6085C4-C7AC-46B1-ACAD-3E61269F718E}"/>
    <dgm:cxn modelId="{F318A29C-341F-4BD4-B683-F33300541309}" srcId="{F48D0066-99ED-4AC7-B379-9E27400DA1D8}" destId="{14A5136F-E92F-42EA-9633-73B0D47145CC}" srcOrd="3" destOrd="0" parTransId="{52AB6818-F26C-4429-86A8-909F40C5E3CF}" sibTransId="{1AEB8E43-B8D0-4C33-AAE6-6ACF3B845F36}"/>
    <dgm:cxn modelId="{795440A1-A396-DC47-9F03-D3EE2FC845FF}" srcId="{F067CD42-D071-4746-97EA-6C58CEC7D3C0}" destId="{7A29837B-E705-3E4A-A9AF-EF731A3C458E}" srcOrd="1" destOrd="0" parTransId="{8684F021-42CD-4240-84D7-4DAC1B2DD3AF}" sibTransId="{3F94362A-E990-1842-8DB9-410E548A60EF}"/>
    <dgm:cxn modelId="{9E7900B4-E9A5-4D64-844E-DC05EC405C52}" srcId="{F48D0066-99ED-4AC7-B379-9E27400DA1D8}" destId="{6A2BA3A6-240D-40EC-9857-F8D681105555}" srcOrd="1" destOrd="0" parTransId="{9ADADD30-FD9B-44BF-8DA7-A3A7EA575A06}" sibTransId="{C45CF1D4-A618-4E6A-A69B-BA3828C41C35}"/>
    <dgm:cxn modelId="{935180C4-C7F9-457B-8634-1DADD5BBC602}" srcId="{F067CD42-D071-4746-97EA-6C58CEC7D3C0}" destId="{485EA94F-A6AB-4B39-920C-F651259E40AC}" srcOrd="3" destOrd="0" parTransId="{EBB259A9-78BF-4705-BD2B-FAA8AE394663}" sibTransId="{17B44B52-643A-4457-935F-74A9B0F60E1F}"/>
    <dgm:cxn modelId="{7DDED9C8-1D0D-46D8-B639-E0A6E4A7D3B4}" srcId="{F48D0066-99ED-4AC7-B379-9E27400DA1D8}" destId="{A17C83A6-1809-4ABF-B27A-DB2A4FFC680C}" srcOrd="0" destOrd="0" parTransId="{BB17A0E3-BB49-4D6C-A75D-ED471BCD2ED1}" sibTransId="{4B16F2D8-17EE-4C1E-B3DF-883C25729084}"/>
    <dgm:cxn modelId="{0D7340CE-69D7-459A-BF8E-C4BC7745B0DF}" type="presOf" srcId="{1D683775-8A4E-47D8-BB62-FB63CC4DA447}" destId="{9A045B3F-28FE-459D-834E-852B8A4EDD56}" srcOrd="0" destOrd="0" presId="urn:microsoft.com/office/officeart/2005/8/layout/hList1"/>
    <dgm:cxn modelId="{F61005D5-5E68-44B9-AF6E-01A8893FB593}" type="presOf" srcId="{F067CD42-D071-4746-97EA-6C58CEC7D3C0}" destId="{5AFBE17A-4766-4E97-8C85-D67EB839CF3B}" srcOrd="0" destOrd="0" presId="urn:microsoft.com/office/officeart/2005/8/layout/hList1"/>
    <dgm:cxn modelId="{E33524D8-FA0D-42DA-9A25-D60D9369903A}" srcId="{FE367D63-AE4A-43A5-BA5B-1DD2FA14E005}" destId="{1D683775-8A4E-47D8-BB62-FB63CC4DA447}" srcOrd="2" destOrd="0" parTransId="{22A18AE8-3F2D-4A3F-908D-2985E5591A57}" sibTransId="{54732A01-5D6A-4D30-8717-8658649B931B}"/>
    <dgm:cxn modelId="{7EC97AE5-453A-44B0-AC4B-2723E47877C7}" type="presOf" srcId="{6A2BA3A6-240D-40EC-9857-F8D681105555}" destId="{92392935-AA42-4D3C-9BB5-4065BAF9348A}" srcOrd="0" destOrd="1" presId="urn:microsoft.com/office/officeart/2005/8/layout/hList1"/>
    <dgm:cxn modelId="{B48C9EE5-0EC7-45F9-B704-B326D0AB4CEE}" srcId="{F067CD42-D071-4746-97EA-6C58CEC7D3C0}" destId="{43A1937C-3FB8-41DB-A485-98A10E798D18}" srcOrd="2" destOrd="0" parTransId="{3BCDDD82-3264-4AFC-8AD4-52CABFEC6456}" sibTransId="{3F8232EE-5CCA-4642-A6B6-054BB339375A}"/>
    <dgm:cxn modelId="{2F1AD1F0-995C-4B22-8DBE-B1BEEE9ED114}" srcId="{F48D0066-99ED-4AC7-B379-9E27400DA1D8}" destId="{89138621-CCF4-425C-ADFA-81681D473964}" srcOrd="4" destOrd="0" parTransId="{7A8F417D-6035-469A-9845-D8CB397C957E}" sibTransId="{86354F5E-D2C5-4199-B5B3-F4B6BE77F332}"/>
    <dgm:cxn modelId="{8087DD09-15D3-4AD8-9FE4-97CA02FB0F81}" type="presParOf" srcId="{D2EEEB08-F32F-48C3-AFD6-A51AE51098BD}" destId="{0B985780-B2AC-4DE6-A56F-903433245A0B}" srcOrd="0" destOrd="0" presId="urn:microsoft.com/office/officeart/2005/8/layout/hList1"/>
    <dgm:cxn modelId="{1FB4D0FF-3CE4-44FB-9E1C-31DE675D5155}" type="presParOf" srcId="{0B985780-B2AC-4DE6-A56F-903433245A0B}" destId="{5AFBE17A-4766-4E97-8C85-D67EB839CF3B}" srcOrd="0" destOrd="0" presId="urn:microsoft.com/office/officeart/2005/8/layout/hList1"/>
    <dgm:cxn modelId="{371B33FC-AC53-4ED5-88BE-4071F95F30C8}" type="presParOf" srcId="{0B985780-B2AC-4DE6-A56F-903433245A0B}" destId="{23A20D4D-02E0-499A-8A53-63B1B4E41A3C}" srcOrd="1" destOrd="0" presId="urn:microsoft.com/office/officeart/2005/8/layout/hList1"/>
    <dgm:cxn modelId="{4EE9487F-F16A-4732-A894-B5C907E299D3}" type="presParOf" srcId="{D2EEEB08-F32F-48C3-AFD6-A51AE51098BD}" destId="{89928B42-FF5C-410C-8B4F-F319DEED5811}" srcOrd="1" destOrd="0" presId="urn:microsoft.com/office/officeart/2005/8/layout/hList1"/>
    <dgm:cxn modelId="{5B760E91-1033-47E3-8364-CB60B59EEC18}" type="presParOf" srcId="{D2EEEB08-F32F-48C3-AFD6-A51AE51098BD}" destId="{FD4AD7AF-D6C8-4F65-B59D-FBA35F5347A9}" srcOrd="2" destOrd="0" presId="urn:microsoft.com/office/officeart/2005/8/layout/hList1"/>
    <dgm:cxn modelId="{33B282AB-30C2-4EA1-80D0-A7FE7736C9BB}" type="presParOf" srcId="{FD4AD7AF-D6C8-4F65-B59D-FBA35F5347A9}" destId="{85C7DF46-587D-4F3F-9A29-299486416665}" srcOrd="0" destOrd="0" presId="urn:microsoft.com/office/officeart/2005/8/layout/hList1"/>
    <dgm:cxn modelId="{8F1E34E9-0714-49C2-910C-D473B5D7D67C}" type="presParOf" srcId="{FD4AD7AF-D6C8-4F65-B59D-FBA35F5347A9}" destId="{92392935-AA42-4D3C-9BB5-4065BAF9348A}" srcOrd="1" destOrd="0" presId="urn:microsoft.com/office/officeart/2005/8/layout/hList1"/>
    <dgm:cxn modelId="{C7069827-9CAB-4C0A-B971-A52FAF586EAE}" type="presParOf" srcId="{D2EEEB08-F32F-48C3-AFD6-A51AE51098BD}" destId="{092CEC5C-7837-4E42-A9EA-2CCB091E99FF}" srcOrd="3" destOrd="0" presId="urn:microsoft.com/office/officeart/2005/8/layout/hList1"/>
    <dgm:cxn modelId="{D210B7D4-28B7-433C-AE85-9A955853514A}" type="presParOf" srcId="{D2EEEB08-F32F-48C3-AFD6-A51AE51098BD}" destId="{1B145043-F9DA-4F61-AB4A-C94A229DC7FE}" srcOrd="4" destOrd="0" presId="urn:microsoft.com/office/officeart/2005/8/layout/hList1"/>
    <dgm:cxn modelId="{1DBBBFF1-8CF9-4565-AA2F-8D036CA15A66}" type="presParOf" srcId="{1B145043-F9DA-4F61-AB4A-C94A229DC7FE}" destId="{9A045B3F-28FE-459D-834E-852B8A4EDD56}" srcOrd="0" destOrd="0" presId="urn:microsoft.com/office/officeart/2005/8/layout/hList1"/>
    <dgm:cxn modelId="{160B33E3-EAC9-42DA-B828-98244DDE58A6}" type="presParOf" srcId="{1B145043-F9DA-4F61-AB4A-C94A229DC7FE}" destId="{6E5A5BAE-6933-458F-A894-E0A69175C5E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4AB72F-13F9-421E-9A08-E42BE0FF39F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pt-PT"/>
        </a:p>
      </dgm:t>
    </dgm:pt>
    <dgm:pt modelId="{3C4C60B2-623D-480F-8545-1FB09EAFB276}">
      <dgm:prSet phldrT="[Texto]"/>
      <dgm:spPr/>
      <dgm:t>
        <a:bodyPr/>
        <a:lstStyle/>
        <a:p>
          <a:r>
            <a:rPr lang="pt-PT" dirty="0" err="1"/>
            <a:t>Avantages</a:t>
          </a:r>
          <a:endParaRPr lang="pt-PT" dirty="0"/>
        </a:p>
      </dgm:t>
    </dgm:pt>
    <dgm:pt modelId="{08C8B726-B2F2-4745-94CA-AEE30F53E4F7}" type="parTrans" cxnId="{3930908C-1188-4875-B24B-7B36700D939B}">
      <dgm:prSet/>
      <dgm:spPr/>
      <dgm:t>
        <a:bodyPr/>
        <a:lstStyle/>
        <a:p>
          <a:endParaRPr lang="pt-PT"/>
        </a:p>
      </dgm:t>
    </dgm:pt>
    <dgm:pt modelId="{F6C55C90-4390-4A16-9FC4-06A7C8C4C35F}" type="sibTrans" cxnId="{3930908C-1188-4875-B24B-7B36700D939B}">
      <dgm:prSet/>
      <dgm:spPr/>
      <dgm:t>
        <a:bodyPr/>
        <a:lstStyle/>
        <a:p>
          <a:endParaRPr lang="pt-PT"/>
        </a:p>
      </dgm:t>
    </dgm:pt>
    <dgm:pt modelId="{CE6E938C-8131-42C6-A6B5-9FF82631FCE1}">
      <dgm:prSet phldrT="[Texto]"/>
      <dgm:spPr/>
      <dgm:t>
        <a:bodyPr/>
        <a:lstStyle/>
        <a:p>
          <a:r>
            <a:rPr lang="fr-FR" dirty="0"/>
            <a:t>inconvénients</a:t>
          </a:r>
          <a:endParaRPr lang="pt-PT" dirty="0"/>
        </a:p>
      </dgm:t>
    </dgm:pt>
    <dgm:pt modelId="{588C56B9-013A-4A32-8B53-FD5E8C6F21F4}" type="parTrans" cxnId="{F16A8650-ACEB-4F11-BFF7-239095F8CEFA}">
      <dgm:prSet/>
      <dgm:spPr/>
      <dgm:t>
        <a:bodyPr/>
        <a:lstStyle/>
        <a:p>
          <a:endParaRPr lang="pt-PT"/>
        </a:p>
      </dgm:t>
    </dgm:pt>
    <dgm:pt modelId="{DE162E93-6EB0-4CEE-9F6C-EF40027B4CC1}" type="sibTrans" cxnId="{F16A8650-ACEB-4F11-BFF7-239095F8CEFA}">
      <dgm:prSet/>
      <dgm:spPr/>
      <dgm:t>
        <a:bodyPr/>
        <a:lstStyle/>
        <a:p>
          <a:endParaRPr lang="pt-PT"/>
        </a:p>
      </dgm:t>
    </dgm:pt>
    <dgm:pt modelId="{285DB650-6F7F-4539-9130-4E4C31874EE0}">
      <dgm:prSet/>
      <dgm:spPr/>
      <dgm:t>
        <a:bodyPr/>
        <a:lstStyle/>
        <a:p>
          <a:endParaRPr lang="pt-PT"/>
        </a:p>
      </dgm:t>
    </dgm:pt>
    <dgm:pt modelId="{9FDA4C61-4B76-444D-9FD1-575996DAE901}" type="parTrans" cxnId="{4F414AFA-73FA-4496-9498-9E375BA01109}">
      <dgm:prSet/>
      <dgm:spPr/>
      <dgm:t>
        <a:bodyPr/>
        <a:lstStyle/>
        <a:p>
          <a:endParaRPr lang="pt-PT"/>
        </a:p>
      </dgm:t>
    </dgm:pt>
    <dgm:pt modelId="{DFD2BC8C-E4B3-4AE6-9E83-C2D67614D1F6}" type="sibTrans" cxnId="{4F414AFA-73FA-4496-9498-9E375BA01109}">
      <dgm:prSet/>
      <dgm:spPr/>
      <dgm:t>
        <a:bodyPr/>
        <a:lstStyle/>
        <a:p>
          <a:endParaRPr lang="pt-PT"/>
        </a:p>
      </dgm:t>
    </dgm:pt>
    <dgm:pt modelId="{2BE7FE0B-2FA0-40C7-A172-128E09647D33}" type="pres">
      <dgm:prSet presAssocID="{2C4AB72F-13F9-421E-9A08-E42BE0FF39FA}" presName="compositeShape" presStyleCnt="0">
        <dgm:presLayoutVars>
          <dgm:chMax val="2"/>
          <dgm:dir/>
          <dgm:resizeHandles val="exact"/>
        </dgm:presLayoutVars>
      </dgm:prSet>
      <dgm:spPr/>
    </dgm:pt>
    <dgm:pt modelId="{D679E097-D79A-428E-B0A1-7905BDDBFC62}" type="pres">
      <dgm:prSet presAssocID="{2C4AB72F-13F9-421E-9A08-E42BE0FF39FA}" presName="divider" presStyleLbl="fgShp" presStyleIdx="0" presStyleCnt="1"/>
      <dgm:spPr/>
    </dgm:pt>
    <dgm:pt modelId="{B635E1BE-91F3-4EDA-8321-5C085D70F883}" type="pres">
      <dgm:prSet presAssocID="{3C4C60B2-623D-480F-8545-1FB09EAFB276}" presName="downArrow" presStyleLbl="node1" presStyleIdx="0" presStyleCnt="2"/>
      <dgm:spPr>
        <a:solidFill>
          <a:srgbClr val="006666"/>
        </a:solidFill>
      </dgm:spPr>
    </dgm:pt>
    <dgm:pt modelId="{F428FF45-EC30-4897-A47A-FD1A479F3809}" type="pres">
      <dgm:prSet presAssocID="{3C4C60B2-623D-480F-8545-1FB09EAFB276}" presName="downArrowText" presStyleLbl="revTx" presStyleIdx="0" presStyleCnt="2">
        <dgm:presLayoutVars>
          <dgm:bulletEnabled val="1"/>
        </dgm:presLayoutVars>
      </dgm:prSet>
      <dgm:spPr/>
    </dgm:pt>
    <dgm:pt modelId="{27DC336D-3ADF-4BE6-9C4E-0F7F8E43F4B9}" type="pres">
      <dgm:prSet presAssocID="{CE6E938C-8131-42C6-A6B5-9FF82631FCE1}" presName="upArrow" presStyleLbl="node1" presStyleIdx="1" presStyleCnt="2"/>
      <dgm:spPr>
        <a:solidFill>
          <a:srgbClr val="99CC00"/>
        </a:solidFill>
      </dgm:spPr>
    </dgm:pt>
    <dgm:pt modelId="{F0137BE0-EC3C-4DD2-96EB-C88FF4D84E5C}" type="pres">
      <dgm:prSet presAssocID="{CE6E938C-8131-42C6-A6B5-9FF82631FCE1}" presName="upArrowText" presStyleLbl="revTx" presStyleIdx="1" presStyleCnt="2">
        <dgm:presLayoutVars>
          <dgm:bulletEnabled val="1"/>
        </dgm:presLayoutVars>
      </dgm:prSet>
      <dgm:spPr/>
    </dgm:pt>
  </dgm:ptLst>
  <dgm:cxnLst>
    <dgm:cxn modelId="{F16A8650-ACEB-4F11-BFF7-239095F8CEFA}" srcId="{2C4AB72F-13F9-421E-9A08-E42BE0FF39FA}" destId="{CE6E938C-8131-42C6-A6B5-9FF82631FCE1}" srcOrd="1" destOrd="0" parTransId="{588C56B9-013A-4A32-8B53-FD5E8C6F21F4}" sibTransId="{DE162E93-6EB0-4CEE-9F6C-EF40027B4CC1}"/>
    <dgm:cxn modelId="{3930908C-1188-4875-B24B-7B36700D939B}" srcId="{2C4AB72F-13F9-421E-9A08-E42BE0FF39FA}" destId="{3C4C60B2-623D-480F-8545-1FB09EAFB276}" srcOrd="0" destOrd="0" parTransId="{08C8B726-B2F2-4745-94CA-AEE30F53E4F7}" sibTransId="{F6C55C90-4390-4A16-9FC4-06A7C8C4C35F}"/>
    <dgm:cxn modelId="{9C3B729B-4789-498C-8985-5175C75C3CB9}" type="presOf" srcId="{CE6E938C-8131-42C6-A6B5-9FF82631FCE1}" destId="{F0137BE0-EC3C-4DD2-96EB-C88FF4D84E5C}" srcOrd="0" destOrd="0" presId="urn:microsoft.com/office/officeart/2005/8/layout/arrow3"/>
    <dgm:cxn modelId="{CF955AAE-3D1E-471D-A306-7D45E9C83233}" type="presOf" srcId="{3C4C60B2-623D-480F-8545-1FB09EAFB276}" destId="{F428FF45-EC30-4897-A47A-FD1A479F3809}" srcOrd="0" destOrd="0" presId="urn:microsoft.com/office/officeart/2005/8/layout/arrow3"/>
    <dgm:cxn modelId="{1E84E0DB-00DF-4EE6-A5F7-F84947D24C01}" type="presOf" srcId="{2C4AB72F-13F9-421E-9A08-E42BE0FF39FA}" destId="{2BE7FE0B-2FA0-40C7-A172-128E09647D33}" srcOrd="0" destOrd="0" presId="urn:microsoft.com/office/officeart/2005/8/layout/arrow3"/>
    <dgm:cxn modelId="{4F414AFA-73FA-4496-9498-9E375BA01109}" srcId="{2C4AB72F-13F9-421E-9A08-E42BE0FF39FA}" destId="{285DB650-6F7F-4539-9130-4E4C31874EE0}" srcOrd="2" destOrd="0" parTransId="{9FDA4C61-4B76-444D-9FD1-575996DAE901}" sibTransId="{DFD2BC8C-E4B3-4AE6-9E83-C2D67614D1F6}"/>
    <dgm:cxn modelId="{A6CFCA1A-7DC7-4440-AA84-19979D6A7BD9}" type="presParOf" srcId="{2BE7FE0B-2FA0-40C7-A172-128E09647D33}" destId="{D679E097-D79A-428E-B0A1-7905BDDBFC62}" srcOrd="0" destOrd="0" presId="urn:microsoft.com/office/officeart/2005/8/layout/arrow3"/>
    <dgm:cxn modelId="{3B625EFD-797A-4F04-BEB8-D59176898798}" type="presParOf" srcId="{2BE7FE0B-2FA0-40C7-A172-128E09647D33}" destId="{B635E1BE-91F3-4EDA-8321-5C085D70F883}" srcOrd="1" destOrd="0" presId="urn:microsoft.com/office/officeart/2005/8/layout/arrow3"/>
    <dgm:cxn modelId="{E1A01A0A-B7C3-47BC-9F01-798E1653C6EC}" type="presParOf" srcId="{2BE7FE0B-2FA0-40C7-A172-128E09647D33}" destId="{F428FF45-EC30-4897-A47A-FD1A479F3809}" srcOrd="2" destOrd="0" presId="urn:microsoft.com/office/officeart/2005/8/layout/arrow3"/>
    <dgm:cxn modelId="{E70CBEAD-4EEB-4272-9A79-0903EDDDF502}" type="presParOf" srcId="{2BE7FE0B-2FA0-40C7-A172-128E09647D33}" destId="{27DC336D-3ADF-4BE6-9C4E-0F7F8E43F4B9}" srcOrd="3" destOrd="0" presId="urn:microsoft.com/office/officeart/2005/8/layout/arrow3"/>
    <dgm:cxn modelId="{1A547C86-7972-4782-9ADA-1C786D5CA235}" type="presParOf" srcId="{2BE7FE0B-2FA0-40C7-A172-128E09647D33}" destId="{F0137BE0-EC3C-4DD2-96EB-C88FF4D84E5C}"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BE17A-4766-4E97-8C85-D67EB839CF3B}">
      <dsp:nvSpPr>
        <dsp:cNvPr id="0" name=""/>
        <dsp:cNvSpPr/>
      </dsp:nvSpPr>
      <dsp:spPr>
        <a:xfrm>
          <a:off x="2571" y="174465"/>
          <a:ext cx="2507304" cy="472606"/>
        </a:xfrm>
        <a:prstGeom prst="rect">
          <a:avLst/>
        </a:prstGeom>
        <a:solidFill>
          <a:srgbClr val="006666"/>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pt-PT" sz="1300" kern="1200"/>
            <a:t>Dépistage</a:t>
          </a:r>
        </a:p>
      </dsp:txBody>
      <dsp:txXfrm>
        <a:off x="2571" y="174465"/>
        <a:ext cx="2507304" cy="472606"/>
      </dsp:txXfrm>
    </dsp:sp>
    <dsp:sp modelId="{23A20D4D-02E0-499A-8A53-63B1B4E41A3C}">
      <dsp:nvSpPr>
        <dsp:cNvPr id="0" name=""/>
        <dsp:cNvSpPr/>
      </dsp:nvSpPr>
      <dsp:spPr>
        <a:xfrm>
          <a:off x="2571" y="647072"/>
          <a:ext cx="2507304" cy="2157827"/>
        </a:xfrm>
        <a:prstGeom prst="rect">
          <a:avLst/>
        </a:prstGeom>
        <a:solidFill>
          <a:srgbClr val="D6E6DC">
            <a:alpha val="89804"/>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dirty="0"/>
            <a:t>Dépistage des médecins</a:t>
          </a:r>
          <a:endParaRPr lang="pt-PT" sz="1300" kern="1200" dirty="0"/>
        </a:p>
        <a:p>
          <a:pPr marL="114300" lvl="1" indent="-114300" algn="l" defTabSz="577850">
            <a:lnSpc>
              <a:spcPct val="90000"/>
            </a:lnSpc>
            <a:spcBef>
              <a:spcPct val="0"/>
            </a:spcBef>
            <a:spcAft>
              <a:spcPct val="15000"/>
            </a:spcAft>
            <a:buChar char="•"/>
          </a:pPr>
          <a:r>
            <a:rPr lang="fr-FR" sz="1300" kern="1200" dirty="0"/>
            <a:t>de famille/palpation </a:t>
          </a:r>
          <a:endParaRPr lang="pt-PT" sz="1300" kern="1200" dirty="0"/>
        </a:p>
        <a:p>
          <a:pPr marL="114300" lvl="1" indent="-114300" algn="l" defTabSz="577850">
            <a:lnSpc>
              <a:spcPct val="90000"/>
            </a:lnSpc>
            <a:spcBef>
              <a:spcPct val="0"/>
            </a:spcBef>
            <a:spcAft>
              <a:spcPct val="15000"/>
            </a:spcAft>
            <a:buChar char="•"/>
          </a:pPr>
          <a:endParaRPr lang="pt-PT" sz="1300" kern="1200" dirty="0"/>
        </a:p>
        <a:p>
          <a:pPr marL="114300" lvl="1" indent="-114300" algn="l" defTabSz="577850">
            <a:lnSpc>
              <a:spcPct val="90000"/>
            </a:lnSpc>
            <a:spcBef>
              <a:spcPct val="0"/>
            </a:spcBef>
            <a:spcAft>
              <a:spcPct val="15000"/>
            </a:spcAft>
            <a:buChar char="•"/>
          </a:pPr>
          <a:r>
            <a:rPr lang="fr-FR" sz="1300" kern="1200" dirty="0"/>
            <a:t>En cas d'anomalie, </a:t>
          </a:r>
          <a:br>
            <a:rPr lang="fr-FR" sz="1300" kern="1200" dirty="0"/>
          </a:br>
          <a:r>
            <a:rPr lang="fr-FR" sz="1300" kern="1200" dirty="0"/>
            <a:t>référence à HPH</a:t>
          </a:r>
          <a:endParaRPr lang="pt-PT" sz="1300" kern="1200" dirty="0"/>
        </a:p>
        <a:p>
          <a:pPr marL="114300" lvl="1" indent="-114300" algn="l" defTabSz="577850">
            <a:lnSpc>
              <a:spcPct val="90000"/>
            </a:lnSpc>
            <a:spcBef>
              <a:spcPct val="0"/>
            </a:spcBef>
            <a:spcAft>
              <a:spcPct val="15000"/>
            </a:spcAft>
            <a:buChar char="•"/>
          </a:pPr>
          <a:endParaRPr lang="pt-PT" sz="1300" kern="1200"/>
        </a:p>
        <a:p>
          <a:pPr marL="114300" lvl="1" indent="-114300" algn="l" defTabSz="577850">
            <a:lnSpc>
              <a:spcPct val="90000"/>
            </a:lnSpc>
            <a:spcBef>
              <a:spcPct val="0"/>
            </a:spcBef>
            <a:spcAft>
              <a:spcPct val="15000"/>
            </a:spcAft>
            <a:buChar char="•"/>
          </a:pPr>
          <a:endParaRPr lang="pt-PT" sz="1300" kern="1200" dirty="0"/>
        </a:p>
      </dsp:txBody>
      <dsp:txXfrm>
        <a:off x="2571" y="647072"/>
        <a:ext cx="2507304" cy="2157827"/>
      </dsp:txXfrm>
    </dsp:sp>
    <dsp:sp modelId="{85C7DF46-587D-4F3F-9A29-299486416665}">
      <dsp:nvSpPr>
        <dsp:cNvPr id="0" name=""/>
        <dsp:cNvSpPr/>
      </dsp:nvSpPr>
      <dsp:spPr>
        <a:xfrm>
          <a:off x="2860899" y="174465"/>
          <a:ext cx="2507304" cy="472606"/>
        </a:xfrm>
        <a:prstGeom prst="rect">
          <a:avLst/>
        </a:prstGeom>
        <a:solidFill>
          <a:srgbClr val="99CC00"/>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pt-PT" sz="1300" kern="1200"/>
            <a:t>Référence hospitalière</a:t>
          </a:r>
        </a:p>
      </dsp:txBody>
      <dsp:txXfrm>
        <a:off x="2860899" y="174465"/>
        <a:ext cx="2507304" cy="472606"/>
      </dsp:txXfrm>
    </dsp:sp>
    <dsp:sp modelId="{92392935-AA42-4D3C-9BB5-4065BAF9348A}">
      <dsp:nvSpPr>
        <dsp:cNvPr id="0" name=""/>
        <dsp:cNvSpPr/>
      </dsp:nvSpPr>
      <dsp:spPr>
        <a:xfrm>
          <a:off x="2860899" y="647072"/>
          <a:ext cx="2507304" cy="2157827"/>
        </a:xfrm>
        <a:prstGeom prst="rect">
          <a:avLst/>
        </a:prstGeom>
        <a:solidFill>
          <a:schemeClr val="bg1">
            <a:alpha val="9000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dirty="0"/>
            <a:t>1 semaine : ligne directe </a:t>
          </a:r>
          <a:br>
            <a:rPr lang="fr-FR" sz="1300" kern="1200" dirty="0"/>
          </a:br>
          <a:r>
            <a:rPr lang="fr-FR" sz="1300" kern="1200" dirty="0"/>
            <a:t>pour la consultation chirurgicale générale</a:t>
          </a:r>
          <a:endParaRPr lang="pt-PT" sz="1300" kern="1200" dirty="0"/>
        </a:p>
        <a:p>
          <a:pPr marL="114300" lvl="1" indent="-114300" algn="l" defTabSz="577850">
            <a:lnSpc>
              <a:spcPct val="90000"/>
            </a:lnSpc>
            <a:spcBef>
              <a:spcPct val="0"/>
            </a:spcBef>
            <a:spcAft>
              <a:spcPct val="15000"/>
            </a:spcAft>
            <a:buChar char="•"/>
          </a:pPr>
          <a:endParaRPr lang="pt-PT" sz="1300" kern="1200"/>
        </a:p>
        <a:p>
          <a:pPr marL="114300" lvl="1" indent="-114300" algn="l" defTabSz="577850">
            <a:lnSpc>
              <a:spcPct val="90000"/>
            </a:lnSpc>
            <a:spcBef>
              <a:spcPct val="0"/>
            </a:spcBef>
            <a:spcAft>
              <a:spcPct val="15000"/>
            </a:spcAft>
            <a:buChar char="•"/>
          </a:pPr>
          <a:r>
            <a:rPr lang="fr-FR" sz="1300" kern="1200" dirty="0"/>
            <a:t>Mammographie et échographie mammaire radiologie</a:t>
          </a:r>
          <a:endParaRPr lang="pt-PT" sz="1300" kern="1200" dirty="0"/>
        </a:p>
        <a:p>
          <a:pPr marL="114300" lvl="1" indent="-114300" algn="l" defTabSz="577850">
            <a:lnSpc>
              <a:spcPct val="90000"/>
            </a:lnSpc>
            <a:spcBef>
              <a:spcPct val="0"/>
            </a:spcBef>
            <a:spcAft>
              <a:spcPct val="15000"/>
            </a:spcAft>
            <a:buChar char="•"/>
          </a:pPr>
          <a:endParaRPr lang="pt-PT" sz="1300" kern="1200"/>
        </a:p>
        <a:p>
          <a:pPr marL="114300" lvl="1" indent="-114300" algn="l" defTabSz="577850">
            <a:lnSpc>
              <a:spcPct val="90000"/>
            </a:lnSpc>
            <a:spcBef>
              <a:spcPct val="0"/>
            </a:spcBef>
            <a:spcAft>
              <a:spcPct val="15000"/>
            </a:spcAft>
            <a:buChar char="•"/>
          </a:pPr>
          <a:r>
            <a:rPr lang="fr-FR" sz="1300" kern="1200" dirty="0"/>
            <a:t>Lecture de biopsie anatomie pathologique</a:t>
          </a:r>
          <a:endParaRPr lang="pt-PT" sz="1300" kern="1200" dirty="0"/>
        </a:p>
        <a:p>
          <a:pPr marL="114300" lvl="1" indent="-114300" algn="l" defTabSz="577850">
            <a:lnSpc>
              <a:spcPct val="90000"/>
            </a:lnSpc>
            <a:spcBef>
              <a:spcPct val="0"/>
            </a:spcBef>
            <a:spcAft>
              <a:spcPct val="15000"/>
            </a:spcAft>
            <a:buChar char="•"/>
          </a:pPr>
          <a:endParaRPr lang="pt-PT" sz="1300" kern="1200"/>
        </a:p>
      </dsp:txBody>
      <dsp:txXfrm>
        <a:off x="2860899" y="647072"/>
        <a:ext cx="2507304" cy="2157827"/>
      </dsp:txXfrm>
    </dsp:sp>
    <dsp:sp modelId="{9A045B3F-28FE-459D-834E-852B8A4EDD56}">
      <dsp:nvSpPr>
        <dsp:cNvPr id="0" name=""/>
        <dsp:cNvSpPr/>
      </dsp:nvSpPr>
      <dsp:spPr>
        <a:xfrm>
          <a:off x="5719226" y="174465"/>
          <a:ext cx="2507304" cy="472606"/>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pt-PT" sz="1300" kern="1200"/>
            <a:t>Décision d’intervention chirurgiecal</a:t>
          </a:r>
        </a:p>
      </dsp:txBody>
      <dsp:txXfrm>
        <a:off x="5719226" y="174465"/>
        <a:ext cx="2507304" cy="472606"/>
      </dsp:txXfrm>
    </dsp:sp>
    <dsp:sp modelId="{6E5A5BAE-6933-458F-A894-E0A69175C5E5}">
      <dsp:nvSpPr>
        <dsp:cNvPr id="0" name=""/>
        <dsp:cNvSpPr/>
      </dsp:nvSpPr>
      <dsp:spPr>
        <a:xfrm>
          <a:off x="5719226" y="647072"/>
          <a:ext cx="2507304" cy="2157827"/>
        </a:xfrm>
        <a:prstGeom prst="rect">
          <a:avLst/>
        </a:prstGeom>
        <a:solidFill>
          <a:srgbClr val="EFFAFF">
            <a:alpha val="89804"/>
          </a:srgb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dirty="0"/>
            <a:t>S’il y a confirmation, </a:t>
          </a:r>
          <a:br>
            <a:rPr lang="fr-FR" sz="1300" kern="1200" dirty="0"/>
          </a:br>
          <a:r>
            <a:rPr lang="fr-FR" sz="1300" kern="1200" dirty="0"/>
            <a:t>il est prioritaire pour l’intervention chirurgicale</a:t>
          </a:r>
          <a:endParaRPr lang="pt-PT" sz="1300" kern="1200" dirty="0"/>
        </a:p>
        <a:p>
          <a:pPr marL="114300" lvl="1" indent="-114300" algn="l" defTabSz="577850">
            <a:lnSpc>
              <a:spcPct val="90000"/>
            </a:lnSpc>
            <a:spcBef>
              <a:spcPct val="0"/>
            </a:spcBef>
            <a:spcAft>
              <a:spcPct val="15000"/>
            </a:spcAft>
            <a:buChar char="•"/>
          </a:pPr>
          <a:endParaRPr lang="pt-PT" sz="1300" kern="1200"/>
        </a:p>
      </dsp:txBody>
      <dsp:txXfrm>
        <a:off x="5719226" y="647072"/>
        <a:ext cx="2507304" cy="2157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9E097-D79A-428E-B0A1-7905BDDBFC62}">
      <dsp:nvSpPr>
        <dsp:cNvPr id="0" name=""/>
        <dsp:cNvSpPr/>
      </dsp:nvSpPr>
      <dsp:spPr>
        <a:xfrm rot="21300000">
          <a:off x="12158" y="1654469"/>
          <a:ext cx="3937719" cy="450928"/>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35E1BE-91F3-4EDA-8321-5C085D70F883}">
      <dsp:nvSpPr>
        <dsp:cNvPr id="0" name=""/>
        <dsp:cNvSpPr/>
      </dsp:nvSpPr>
      <dsp:spPr>
        <a:xfrm>
          <a:off x="475444" y="187993"/>
          <a:ext cx="1188610" cy="1503947"/>
        </a:xfrm>
        <a:prstGeom prst="downArrow">
          <a:avLst/>
        </a:prstGeom>
        <a:solidFill>
          <a:srgbClr val="006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28FF45-EC30-4897-A47A-FD1A479F3809}">
      <dsp:nvSpPr>
        <dsp:cNvPr id="0" name=""/>
        <dsp:cNvSpPr/>
      </dsp:nvSpPr>
      <dsp:spPr>
        <a:xfrm>
          <a:off x="2099879" y="0"/>
          <a:ext cx="1267851" cy="157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t-PT" sz="1400" kern="1200" dirty="0" err="1"/>
            <a:t>Avantages</a:t>
          </a:r>
          <a:endParaRPr lang="pt-PT" sz="1400" kern="1200" dirty="0"/>
        </a:p>
      </dsp:txBody>
      <dsp:txXfrm>
        <a:off x="2099879" y="0"/>
        <a:ext cx="1267851" cy="1579144"/>
      </dsp:txXfrm>
    </dsp:sp>
    <dsp:sp modelId="{27DC336D-3ADF-4BE6-9C4E-0F7F8E43F4B9}">
      <dsp:nvSpPr>
        <dsp:cNvPr id="0" name=""/>
        <dsp:cNvSpPr/>
      </dsp:nvSpPr>
      <dsp:spPr>
        <a:xfrm>
          <a:off x="2297980" y="2067927"/>
          <a:ext cx="1188610" cy="1503947"/>
        </a:xfrm>
        <a:prstGeom prst="upArrow">
          <a:avLst/>
        </a:prstGeom>
        <a:solidFill>
          <a:srgbClr val="99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37BE0-EC3C-4DD2-96EB-C88FF4D84E5C}">
      <dsp:nvSpPr>
        <dsp:cNvPr id="0" name=""/>
        <dsp:cNvSpPr/>
      </dsp:nvSpPr>
      <dsp:spPr>
        <a:xfrm>
          <a:off x="594305" y="2180723"/>
          <a:ext cx="1267851" cy="157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t>inconvénients</a:t>
          </a:r>
          <a:endParaRPr lang="pt-PT" sz="1400" kern="1200" dirty="0"/>
        </a:p>
      </dsp:txBody>
      <dsp:txXfrm>
        <a:off x="594305" y="2180723"/>
        <a:ext cx="1267851" cy="157914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A3648B5-39F2-F94F-BE42-CCD62080F7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2A9AC0-3B07-6245-B9F6-5FCD3C7CC8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641A17-C137-0342-B5AD-11019F07D387}" type="datetimeFigureOut">
              <a:rPr lang="fr-FR" smtClean="0"/>
              <a:t>18/07/2019</a:t>
            </a:fld>
            <a:endParaRPr lang="fr-FR"/>
          </a:p>
        </p:txBody>
      </p:sp>
      <p:sp>
        <p:nvSpPr>
          <p:cNvPr id="4" name="Espace réservé du pied de page 3">
            <a:extLst>
              <a:ext uri="{FF2B5EF4-FFF2-40B4-BE49-F238E27FC236}">
                <a16:creationId xmlns:a16="http://schemas.microsoft.com/office/drawing/2014/main" id="{B3E962FF-F550-3C4E-9758-7C4650D76C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9F8FAF0-BEDE-284D-9C29-E189BCD6DE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26267-C2CD-1C4B-A3B7-9BFA8BBE184F}" type="slidenum">
              <a:rPr lang="fr-FR" smtClean="0"/>
              <a:t>‹N°›</a:t>
            </a:fld>
            <a:endParaRPr lang="fr-FR"/>
          </a:p>
        </p:txBody>
      </p:sp>
    </p:spTree>
    <p:extLst>
      <p:ext uri="{BB962C8B-B14F-4D97-AF65-F5344CB8AC3E}">
        <p14:creationId xmlns:p14="http://schemas.microsoft.com/office/powerpoint/2010/main" val="17116369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841772"/>
            <a:ext cx="7372350" cy="1790700"/>
          </a:xfrm>
        </p:spPr>
        <p:txBody>
          <a:bodyPr anchor="b"/>
          <a:lstStyle>
            <a:lvl1pPr algn="l">
              <a:defRPr sz="4500"/>
            </a:lvl1pPr>
          </a:lstStyle>
          <a:p>
            <a:r>
              <a:rPr lang="fr-FR" dirty="0"/>
              <a:t>Modifiez le style du titre</a:t>
            </a:r>
            <a:endParaRPr lang="en-US" dirty="0"/>
          </a:p>
        </p:txBody>
      </p:sp>
      <p:sp>
        <p:nvSpPr>
          <p:cNvPr id="3" name="Subtitle 2"/>
          <p:cNvSpPr>
            <a:spLocks noGrp="1"/>
          </p:cNvSpPr>
          <p:nvPr>
            <p:ph type="subTitle" idx="1"/>
          </p:nvPr>
        </p:nvSpPr>
        <p:spPr>
          <a:xfrm>
            <a:off x="628650" y="2701528"/>
            <a:ext cx="7372350" cy="1750156"/>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6" name="Slide Number Placeholder 5"/>
          <p:cNvSpPr>
            <a:spLocks noGrp="1"/>
          </p:cNvSpPr>
          <p:nvPr>
            <p:ph type="sldNum" sz="quarter" idx="12"/>
          </p:nvPr>
        </p:nvSpPr>
        <p:spPr/>
        <p:txBody>
          <a:bodyPr/>
          <a:lstStyle/>
          <a:p>
            <a:fld id="{2B3E4C56-AA72-A544-AF33-D5DAC8020B40}" type="slidenum">
              <a:rPr lang="fr-FR" smtClean="0"/>
              <a:pPr/>
              <a:t>‹N°›</a:t>
            </a:fld>
            <a:endParaRPr lang="fr-FR" dirty="0"/>
          </a:p>
        </p:txBody>
      </p:sp>
    </p:spTree>
    <p:extLst>
      <p:ext uri="{BB962C8B-B14F-4D97-AF65-F5344CB8AC3E}">
        <p14:creationId xmlns:p14="http://schemas.microsoft.com/office/powerpoint/2010/main" val="40514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5"/>
            <a:ext cx="1971675" cy="417784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273845"/>
            <a:ext cx="5800725" cy="417784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p:txBody>
          <a:bodyPr/>
          <a:lstStyle/>
          <a:p>
            <a:fld id="{2B3E4C56-AA72-A544-AF33-D5DAC8020B40}" type="slidenum">
              <a:rPr lang="fr-FR" smtClean="0"/>
              <a:pPr/>
              <a:t>‹N°›</a:t>
            </a:fld>
            <a:endParaRPr lang="fr-FR" dirty="0"/>
          </a:p>
        </p:txBody>
      </p:sp>
    </p:spTree>
    <p:extLst>
      <p:ext uri="{BB962C8B-B14F-4D97-AF65-F5344CB8AC3E}">
        <p14:creationId xmlns:p14="http://schemas.microsoft.com/office/powerpoint/2010/main" val="401621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12"/>
          </p:nvPr>
        </p:nvSpPr>
        <p:spPr/>
        <p:txBody>
          <a:bodyPr/>
          <a:lstStyle/>
          <a:p>
            <a:fld id="{2B3E4C56-AA72-A544-AF33-D5DAC8020B40}" type="slidenum">
              <a:rPr lang="fr-FR" smtClean="0"/>
              <a:pPr/>
              <a:t>‹N°›</a:t>
            </a:fld>
            <a:endParaRPr lang="fr-FR" dirty="0"/>
          </a:p>
        </p:txBody>
      </p:sp>
    </p:spTree>
    <p:extLst>
      <p:ext uri="{BB962C8B-B14F-4D97-AF65-F5344CB8AC3E}">
        <p14:creationId xmlns:p14="http://schemas.microsoft.com/office/powerpoint/2010/main" val="357824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369219"/>
            <a:ext cx="3886200" cy="30824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369219"/>
            <a:ext cx="3886200" cy="30824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lide Number Placeholder 6"/>
          <p:cNvSpPr>
            <a:spLocks noGrp="1"/>
          </p:cNvSpPr>
          <p:nvPr>
            <p:ph type="sldNum" sz="quarter" idx="12"/>
          </p:nvPr>
        </p:nvSpPr>
        <p:spPr/>
        <p:txBody>
          <a:bodyPr/>
          <a:lstStyle/>
          <a:p>
            <a:fld id="{2B3E4C56-AA72-A544-AF33-D5DAC8020B40}" type="slidenum">
              <a:rPr lang="fr-FR" smtClean="0"/>
              <a:pPr/>
              <a:t>‹N°›</a:t>
            </a:fld>
            <a:endParaRPr lang="fr-FR" dirty="0"/>
          </a:p>
        </p:txBody>
      </p:sp>
    </p:spTree>
    <p:extLst>
      <p:ext uri="{BB962C8B-B14F-4D97-AF65-F5344CB8AC3E}">
        <p14:creationId xmlns:p14="http://schemas.microsoft.com/office/powerpoint/2010/main" val="209388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7"/>
            <a:ext cx="3868340" cy="257287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6" name="Content Placeholder 5"/>
          <p:cNvSpPr>
            <a:spLocks noGrp="1"/>
          </p:cNvSpPr>
          <p:nvPr>
            <p:ph sz="quarter" idx="4"/>
          </p:nvPr>
        </p:nvSpPr>
        <p:spPr>
          <a:xfrm>
            <a:off x="4629150" y="1878807"/>
            <a:ext cx="3887391" cy="257287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Slide Number Placeholder 8"/>
          <p:cNvSpPr>
            <a:spLocks noGrp="1"/>
          </p:cNvSpPr>
          <p:nvPr>
            <p:ph type="sldNum" sz="quarter" idx="12"/>
          </p:nvPr>
        </p:nvSpPr>
        <p:spPr/>
        <p:txBody>
          <a:bodyPr/>
          <a:lstStyle/>
          <a:p>
            <a:fld id="{2B3E4C56-AA72-A544-AF33-D5DAC8020B40}" type="slidenum">
              <a:rPr lang="fr-FR" smtClean="0"/>
              <a:pPr/>
              <a:t>‹N°›</a:t>
            </a:fld>
            <a:endParaRPr lang="fr-FR" dirty="0"/>
          </a:p>
        </p:txBody>
      </p:sp>
    </p:spTree>
    <p:extLst>
      <p:ext uri="{BB962C8B-B14F-4D97-AF65-F5344CB8AC3E}">
        <p14:creationId xmlns:p14="http://schemas.microsoft.com/office/powerpoint/2010/main" val="177936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5" name="Slide Number Placeholder 4"/>
          <p:cNvSpPr>
            <a:spLocks noGrp="1"/>
          </p:cNvSpPr>
          <p:nvPr>
            <p:ph type="sldNum" sz="quarter" idx="12"/>
          </p:nvPr>
        </p:nvSpPr>
        <p:spPr/>
        <p:txBody>
          <a:bodyPr/>
          <a:lstStyle/>
          <a:p>
            <a:fld id="{2B3E4C56-AA72-A544-AF33-D5DAC8020B40}" type="slidenum">
              <a:rPr lang="fr-FR" smtClean="0"/>
              <a:pPr/>
              <a:t>‹N°›</a:t>
            </a:fld>
            <a:endParaRPr lang="fr-FR" dirty="0"/>
          </a:p>
        </p:txBody>
      </p:sp>
    </p:spTree>
    <p:extLst>
      <p:ext uri="{BB962C8B-B14F-4D97-AF65-F5344CB8AC3E}">
        <p14:creationId xmlns:p14="http://schemas.microsoft.com/office/powerpoint/2010/main" val="41393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3E4C56-AA72-A544-AF33-D5DAC8020B40}" type="slidenum">
              <a:rPr lang="fr-FR" smtClean="0"/>
              <a:pPr/>
              <a:t>‹N°›</a:t>
            </a:fld>
            <a:endParaRPr lang="fr-FR" dirty="0"/>
          </a:p>
        </p:txBody>
      </p:sp>
    </p:spTree>
    <p:extLst>
      <p:ext uri="{BB962C8B-B14F-4D97-AF65-F5344CB8AC3E}">
        <p14:creationId xmlns:p14="http://schemas.microsoft.com/office/powerpoint/2010/main" val="71743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lnSpc>
                <a:spcPct val="90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7" name="Slide Number Placeholder 6"/>
          <p:cNvSpPr>
            <a:spLocks noGrp="1"/>
          </p:cNvSpPr>
          <p:nvPr>
            <p:ph type="sldNum" sz="quarter" idx="12"/>
          </p:nvPr>
        </p:nvSpPr>
        <p:spPr/>
        <p:txBody>
          <a:bodyPr/>
          <a:lstStyle/>
          <a:p>
            <a:fld id="{2B3E4C56-AA72-A544-AF33-D5DAC8020B40}" type="slidenum">
              <a:rPr lang="fr-FR" smtClean="0"/>
              <a:pPr/>
              <a:t>‹N°›</a:t>
            </a:fld>
            <a:endParaRPr lang="fr-FR" dirty="0"/>
          </a:p>
        </p:txBody>
      </p:sp>
    </p:spTree>
    <p:extLst>
      <p:ext uri="{BB962C8B-B14F-4D97-AF65-F5344CB8AC3E}">
        <p14:creationId xmlns:p14="http://schemas.microsoft.com/office/powerpoint/2010/main" val="2129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lnSpc>
                <a:spcPct val="90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7" name="Slide Number Placeholder 6"/>
          <p:cNvSpPr>
            <a:spLocks noGrp="1"/>
          </p:cNvSpPr>
          <p:nvPr>
            <p:ph type="sldNum" sz="quarter" idx="12"/>
          </p:nvPr>
        </p:nvSpPr>
        <p:spPr/>
        <p:txBody>
          <a:bodyPr/>
          <a:lstStyle/>
          <a:p>
            <a:fld id="{2B3E4C56-AA72-A544-AF33-D5DAC8020B40}" type="slidenum">
              <a:rPr lang="fr-FR" smtClean="0"/>
              <a:pPr/>
              <a:t>‹N°›</a:t>
            </a:fld>
            <a:endParaRPr lang="fr-FR" dirty="0"/>
          </a:p>
        </p:txBody>
      </p:sp>
    </p:spTree>
    <p:extLst>
      <p:ext uri="{BB962C8B-B14F-4D97-AF65-F5344CB8AC3E}">
        <p14:creationId xmlns:p14="http://schemas.microsoft.com/office/powerpoint/2010/main" val="61293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p:txBody>
          <a:bodyPr/>
          <a:lstStyle/>
          <a:p>
            <a:fld id="{2B3E4C56-AA72-A544-AF33-D5DAC8020B40}" type="slidenum">
              <a:rPr lang="fr-FR" smtClean="0"/>
              <a:pPr/>
              <a:t>‹N°›</a:t>
            </a:fld>
            <a:endParaRPr lang="fr-FR" dirty="0"/>
          </a:p>
        </p:txBody>
      </p:sp>
    </p:spTree>
    <p:extLst>
      <p:ext uri="{BB962C8B-B14F-4D97-AF65-F5344CB8AC3E}">
        <p14:creationId xmlns:p14="http://schemas.microsoft.com/office/powerpoint/2010/main" val="3815369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0" tIns="0" rIns="0" bIns="0" rtlCol="0" anchor="b" anchorCtr="0">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082465"/>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4"/>
          </p:nvPr>
        </p:nvSpPr>
        <p:spPr>
          <a:xfrm>
            <a:off x="8580921" y="4303342"/>
            <a:ext cx="487279" cy="148342"/>
          </a:xfrm>
          <a:prstGeom prst="rect">
            <a:avLst/>
          </a:prstGeom>
        </p:spPr>
        <p:txBody>
          <a:bodyPr vert="horz" lIns="0" tIns="0" rIns="0" bIns="0" rtlCol="0" anchor="b" anchorCtr="0"/>
          <a:lstStyle>
            <a:lvl1pPr algn="r">
              <a:defRPr sz="900">
                <a:solidFill>
                  <a:schemeClr val="tx1">
                    <a:tint val="75000"/>
                  </a:schemeClr>
                </a:solidFill>
              </a:defRPr>
            </a:lvl1pPr>
          </a:lstStyle>
          <a:p>
            <a:fld id="{2B3E4C56-AA72-A544-AF33-D5DAC8020B40}" type="slidenum">
              <a:rPr lang="fr-FR" smtClean="0"/>
              <a:pPr/>
              <a:t>‹N°›</a:t>
            </a:fld>
            <a:endParaRPr lang="fr-FR" dirty="0"/>
          </a:p>
        </p:txBody>
      </p:sp>
      <p:pic>
        <p:nvPicPr>
          <p:cNvPr id="7" name="Image 6">
            <a:extLst>
              <a:ext uri="{FF2B5EF4-FFF2-40B4-BE49-F238E27FC236}">
                <a16:creationId xmlns:a16="http://schemas.microsoft.com/office/drawing/2014/main" id="{99E4AFBD-A857-3D41-9335-2513F95D0B90}"/>
              </a:ext>
            </a:extLst>
          </p:cNvPr>
          <p:cNvPicPr>
            <a:picLocks noChangeAspect="1"/>
          </p:cNvPicPr>
          <p:nvPr userDrawn="1"/>
        </p:nvPicPr>
        <p:blipFill>
          <a:blip r:embed="rId13"/>
          <a:stretch>
            <a:fillRect/>
          </a:stretch>
        </p:blipFill>
        <p:spPr>
          <a:xfrm>
            <a:off x="7515225" y="150812"/>
            <a:ext cx="1457325" cy="921642"/>
          </a:xfrm>
          <a:prstGeom prst="rect">
            <a:avLst/>
          </a:prstGeom>
        </p:spPr>
      </p:pic>
    </p:spTree>
    <p:extLst>
      <p:ext uri="{BB962C8B-B14F-4D97-AF65-F5344CB8AC3E}">
        <p14:creationId xmlns:p14="http://schemas.microsoft.com/office/powerpoint/2010/main" val="2314777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685800" rtl="0" eaLnBrk="1" fontAlgn="b" latinLnBrk="0" hangingPunct="1">
        <a:lnSpc>
          <a:spcPct val="80000"/>
        </a:lnSpc>
        <a:spcBef>
          <a:spcPct val="0"/>
        </a:spcBef>
        <a:buNone/>
        <a:defRPr sz="3300" kern="1200">
          <a:solidFill>
            <a:schemeClr val="tx1"/>
          </a:solidFill>
          <a:latin typeface="+mj-lt"/>
          <a:ea typeface="+mj-ea"/>
          <a:cs typeface="+mj-cs"/>
        </a:defRPr>
      </a:lvl1pPr>
    </p:titleStyle>
    <p:bodyStyle>
      <a:lvl1pPr marL="180000" indent="-180000" algn="l" defTabSz="685800" rtl="0" eaLnBrk="1" latinLnBrk="0" hangingPunct="1">
        <a:lnSpc>
          <a:spcPct val="80000"/>
        </a:lnSpc>
        <a:spcBef>
          <a:spcPts val="1000"/>
        </a:spcBef>
        <a:buClr>
          <a:srgbClr val="B9D137"/>
        </a:buClr>
        <a:buFont typeface="Arial" panose="020B0604020202020204" pitchFamily="34" charset="0"/>
        <a:buChar char="•"/>
        <a:defRPr sz="2400" kern="1200">
          <a:solidFill>
            <a:schemeClr val="tx1"/>
          </a:solidFill>
          <a:latin typeface="+mn-lt"/>
          <a:ea typeface="+mn-ea"/>
          <a:cs typeface="+mn-cs"/>
        </a:defRPr>
      </a:lvl1pPr>
      <a:lvl2pPr marL="180000" indent="-180000" algn="l" defTabSz="685800" rtl="0" eaLnBrk="1" latinLnBrk="0" hangingPunct="1">
        <a:lnSpc>
          <a:spcPct val="80000"/>
        </a:lnSpc>
        <a:spcBef>
          <a:spcPts val="375"/>
        </a:spcBef>
        <a:buClr>
          <a:srgbClr val="B9D137"/>
        </a:buClr>
        <a:buFont typeface="Arial" panose="020B0604020202020204" pitchFamily="34" charset="0"/>
        <a:buChar char="•"/>
        <a:defRPr sz="2400" b="1" kern="1200">
          <a:solidFill>
            <a:schemeClr val="tx1"/>
          </a:solidFill>
          <a:latin typeface="+mn-lt"/>
          <a:ea typeface="+mn-ea"/>
          <a:cs typeface="+mn-cs"/>
        </a:defRPr>
      </a:lvl2pPr>
      <a:lvl3pPr marL="180000" indent="-180000" algn="l" defTabSz="685800" rtl="0" eaLnBrk="1" latinLnBrk="0" hangingPunct="1">
        <a:lnSpc>
          <a:spcPct val="80000"/>
        </a:lnSpc>
        <a:spcBef>
          <a:spcPts val="375"/>
        </a:spcBef>
        <a:buClr>
          <a:srgbClr val="B9D137"/>
        </a:buClr>
        <a:buFont typeface="Arial" panose="020B0604020202020204" pitchFamily="34" charset="0"/>
        <a:buChar char="•"/>
        <a:defRPr sz="1800" kern="1200">
          <a:solidFill>
            <a:schemeClr val="tx1"/>
          </a:solidFill>
          <a:latin typeface="+mn-lt"/>
          <a:ea typeface="+mn-ea"/>
          <a:cs typeface="+mn-cs"/>
        </a:defRPr>
      </a:lvl3pPr>
      <a:lvl4pPr marL="180000" indent="-180000" algn="l" defTabSz="685800" rtl="0" eaLnBrk="1" latinLnBrk="0" hangingPunct="1">
        <a:lnSpc>
          <a:spcPct val="80000"/>
        </a:lnSpc>
        <a:spcBef>
          <a:spcPts val="375"/>
        </a:spcBef>
        <a:buClr>
          <a:srgbClr val="B9D137"/>
        </a:buClr>
        <a:buFont typeface="Arial" panose="020B0604020202020204" pitchFamily="34" charset="0"/>
        <a:buChar char="•"/>
        <a:defRPr sz="1800" b="1" kern="1200">
          <a:solidFill>
            <a:schemeClr val="tx1"/>
          </a:solidFill>
          <a:latin typeface="+mn-lt"/>
          <a:ea typeface="+mn-ea"/>
          <a:cs typeface="+mn-cs"/>
        </a:defRPr>
      </a:lvl4pPr>
      <a:lvl5pPr marL="180000" indent="-180000" algn="l" defTabSz="685800" rtl="0" eaLnBrk="1" latinLnBrk="0" hangingPunct="1">
        <a:lnSpc>
          <a:spcPct val="80000"/>
        </a:lnSpc>
        <a:spcBef>
          <a:spcPts val="375"/>
        </a:spcBef>
        <a:buClr>
          <a:srgbClr val="B9D137"/>
        </a:buClr>
        <a:buFont typeface="Arial" panose="020B0604020202020204" pitchFamily="34" charset="0"/>
        <a:buChar char="•"/>
        <a:defRPr sz="1800" kern="1200">
          <a:solidFill>
            <a:schemeClr val="bg1">
              <a:lumMod val="6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6.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5.jpeg"/><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ulsm.min-saude.pt/"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13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6D6ACB-10C0-9347-A170-587EA6D3982E}"/>
              </a:ext>
            </a:extLst>
          </p:cNvPr>
          <p:cNvSpPr>
            <a:spLocks noGrp="1"/>
          </p:cNvSpPr>
          <p:nvPr>
            <p:ph type="title"/>
          </p:nvPr>
        </p:nvSpPr>
        <p:spPr/>
        <p:txBody>
          <a:bodyPr/>
          <a:lstStyle/>
          <a:p>
            <a:r>
              <a:rPr lang="fr-FR" dirty="0"/>
              <a:t>Les groupements </a:t>
            </a:r>
            <a:br>
              <a:rPr lang="fr-FR" dirty="0"/>
            </a:br>
            <a:r>
              <a:rPr lang="fr-FR" dirty="0"/>
              <a:t>de centres de santé (ACES) </a:t>
            </a:r>
          </a:p>
        </p:txBody>
      </p:sp>
      <p:sp>
        <p:nvSpPr>
          <p:cNvPr id="3" name="Espace réservé du contenu 2">
            <a:extLst>
              <a:ext uri="{FF2B5EF4-FFF2-40B4-BE49-F238E27FC236}">
                <a16:creationId xmlns:a16="http://schemas.microsoft.com/office/drawing/2014/main" id="{1F09B6F3-5467-2040-99BA-1F3620D58DCE}"/>
              </a:ext>
            </a:extLst>
          </p:cNvPr>
          <p:cNvSpPr>
            <a:spLocks noGrp="1"/>
          </p:cNvSpPr>
          <p:nvPr>
            <p:ph idx="1"/>
          </p:nvPr>
        </p:nvSpPr>
        <p:spPr/>
        <p:txBody>
          <a:bodyPr/>
          <a:lstStyle/>
          <a:p>
            <a:r>
              <a:rPr lang="fr-FR" dirty="0"/>
              <a:t>Les ACES assurent de soins de santé primaires </a:t>
            </a:r>
            <a:br>
              <a:rPr lang="fr-FR" dirty="0"/>
            </a:br>
            <a:r>
              <a:rPr lang="fr-FR" dirty="0"/>
              <a:t>aux communautés locales. </a:t>
            </a:r>
          </a:p>
          <a:p>
            <a:r>
              <a:rPr lang="fr-FR" dirty="0"/>
              <a:t>Chaque ACES regroupe plusieurs centres de santé, dont chacun couvre normalement la superficie d’une municipalité. </a:t>
            </a:r>
          </a:p>
          <a:p>
            <a:r>
              <a:rPr lang="fr-FR" dirty="0"/>
              <a:t>Chaque ACES comprend des unités spécialisées dans la santé de la famille, des services de santé communautaires </a:t>
            </a:r>
            <a:br>
              <a:rPr lang="fr-FR" dirty="0"/>
            </a:br>
            <a:r>
              <a:rPr lang="fr-FR" dirty="0"/>
              <a:t>et des services de santé publique;</a:t>
            </a:r>
            <a:endParaRPr lang="pt-PT" dirty="0"/>
          </a:p>
          <a:p>
            <a:endParaRPr lang="fr-FR" dirty="0"/>
          </a:p>
        </p:txBody>
      </p:sp>
    </p:spTree>
    <p:extLst>
      <p:ext uri="{BB962C8B-B14F-4D97-AF65-F5344CB8AC3E}">
        <p14:creationId xmlns:p14="http://schemas.microsoft.com/office/powerpoint/2010/main" val="2239889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5ED324-754F-7240-AF02-C1FADE2A2DC4}"/>
              </a:ext>
            </a:extLst>
          </p:cNvPr>
          <p:cNvSpPr>
            <a:spLocks noGrp="1"/>
          </p:cNvSpPr>
          <p:nvPr>
            <p:ph type="title"/>
          </p:nvPr>
        </p:nvSpPr>
        <p:spPr/>
        <p:txBody>
          <a:bodyPr/>
          <a:lstStyle/>
          <a:p>
            <a:r>
              <a:rPr lang="pt-PT" dirty="0"/>
              <a:t>Centres </a:t>
            </a:r>
            <a:r>
              <a:rPr lang="pt-PT" dirty="0" err="1"/>
              <a:t>Hospitaliers</a:t>
            </a:r>
            <a:r>
              <a:rPr lang="pt-PT" dirty="0"/>
              <a:t>/</a:t>
            </a:r>
            <a:r>
              <a:rPr lang="pt-PT" dirty="0" err="1"/>
              <a:t>Hôpitaux</a:t>
            </a:r>
            <a:endParaRPr lang="fr-FR" dirty="0"/>
          </a:p>
        </p:txBody>
      </p:sp>
      <p:sp>
        <p:nvSpPr>
          <p:cNvPr id="3" name="Espace réservé du contenu 2">
            <a:extLst>
              <a:ext uri="{FF2B5EF4-FFF2-40B4-BE49-F238E27FC236}">
                <a16:creationId xmlns:a16="http://schemas.microsoft.com/office/drawing/2014/main" id="{A4C24203-27D7-4C4B-B5C9-534549305FD3}"/>
              </a:ext>
            </a:extLst>
          </p:cNvPr>
          <p:cNvSpPr>
            <a:spLocks noGrp="1"/>
          </p:cNvSpPr>
          <p:nvPr>
            <p:ph idx="1"/>
          </p:nvPr>
        </p:nvSpPr>
        <p:spPr/>
        <p:txBody>
          <a:bodyPr/>
          <a:lstStyle/>
          <a:p>
            <a:r>
              <a:rPr lang="fr-FR" dirty="0"/>
              <a:t>Les établissements hospitaliers fournissent </a:t>
            </a:r>
            <a:br>
              <a:rPr lang="fr-FR" dirty="0"/>
            </a:br>
            <a:r>
              <a:rPr lang="fr-FR" dirty="0"/>
              <a:t>principalement des soins spécialisés.</a:t>
            </a:r>
          </a:p>
          <a:p>
            <a:r>
              <a:rPr lang="fr-FR" dirty="0"/>
              <a:t> La plupart des hôpitaux publics intègrent désormais </a:t>
            </a:r>
            <a:br>
              <a:rPr lang="fr-FR" dirty="0"/>
            </a:br>
            <a:r>
              <a:rPr lang="fr-FR" dirty="0"/>
              <a:t>des centres hospitaliers regroupant et gérant plusieurs unités hospitalières situées dans la même ville ou région. </a:t>
            </a:r>
          </a:p>
          <a:p>
            <a:r>
              <a:rPr lang="fr-FR" dirty="0"/>
              <a:t>Les hôpitaux et centres hospitaliers non intégrés sont classés dans le groupe I (local), II (régional), III (central/universitaire) ou IV (spécialisé).</a:t>
            </a:r>
            <a:endParaRPr lang="pt-PT" dirty="0"/>
          </a:p>
          <a:p>
            <a:endParaRPr lang="fr-FR" dirty="0"/>
          </a:p>
        </p:txBody>
      </p:sp>
    </p:spTree>
    <p:extLst>
      <p:ext uri="{BB962C8B-B14F-4D97-AF65-F5344CB8AC3E}">
        <p14:creationId xmlns:p14="http://schemas.microsoft.com/office/powerpoint/2010/main" val="3918562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1FAF04-3621-984C-AAC9-3482552A2A05}"/>
              </a:ext>
            </a:extLst>
          </p:cNvPr>
          <p:cNvSpPr>
            <a:spLocks noGrp="1"/>
          </p:cNvSpPr>
          <p:nvPr>
            <p:ph type="title"/>
          </p:nvPr>
        </p:nvSpPr>
        <p:spPr/>
        <p:txBody>
          <a:bodyPr/>
          <a:lstStyle/>
          <a:p>
            <a:r>
              <a:rPr lang="pt-PT" dirty="0"/>
              <a:t>ULS</a:t>
            </a:r>
            <a:endParaRPr lang="fr-FR" dirty="0"/>
          </a:p>
        </p:txBody>
      </p:sp>
      <p:sp>
        <p:nvSpPr>
          <p:cNvPr id="3" name="Espace réservé du contenu 2">
            <a:extLst>
              <a:ext uri="{FF2B5EF4-FFF2-40B4-BE49-F238E27FC236}">
                <a16:creationId xmlns:a16="http://schemas.microsoft.com/office/drawing/2014/main" id="{EA9285B1-048A-6642-B3FA-06A98DE38F4B}"/>
              </a:ext>
            </a:extLst>
          </p:cNvPr>
          <p:cNvSpPr>
            <a:spLocks noGrp="1"/>
          </p:cNvSpPr>
          <p:nvPr>
            <p:ph idx="1"/>
          </p:nvPr>
        </p:nvSpPr>
        <p:spPr/>
        <p:txBody>
          <a:bodyPr/>
          <a:lstStyle/>
          <a:p>
            <a:r>
              <a:rPr lang="fr-FR" dirty="0"/>
              <a:t>Les unités de santé locales (ULS) - regroupent tous les centres de santé et hôpitaux situés dans une ville ou une région donnée, dans un seul établissement intégré chargé de fournir des soins de santé primaires et des soins de santé spécialisés</a:t>
            </a:r>
            <a:endParaRPr lang="pt-PT" dirty="0"/>
          </a:p>
          <a:p>
            <a:endParaRPr lang="fr-FR" dirty="0"/>
          </a:p>
        </p:txBody>
      </p:sp>
    </p:spTree>
    <p:extLst>
      <p:ext uri="{BB962C8B-B14F-4D97-AF65-F5344CB8AC3E}">
        <p14:creationId xmlns:p14="http://schemas.microsoft.com/office/powerpoint/2010/main" val="373272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D1C1AD-6EA5-164A-B4C6-104EEA83FAB8}"/>
              </a:ext>
            </a:extLst>
          </p:cNvPr>
          <p:cNvSpPr>
            <a:spLocks noGrp="1"/>
          </p:cNvSpPr>
          <p:nvPr>
            <p:ph type="title"/>
          </p:nvPr>
        </p:nvSpPr>
        <p:spPr/>
        <p:txBody>
          <a:bodyPr/>
          <a:lstStyle/>
          <a:p>
            <a:r>
              <a:rPr lang="pt-PT" dirty="0" err="1"/>
              <a:t>Table</a:t>
            </a:r>
            <a:r>
              <a:rPr lang="pt-PT" dirty="0"/>
              <a:t> </a:t>
            </a:r>
            <a:r>
              <a:rPr lang="pt-PT" dirty="0" err="1"/>
              <a:t>des</a:t>
            </a:r>
            <a:r>
              <a:rPr lang="pt-PT" dirty="0"/>
              <a:t> </a:t>
            </a:r>
            <a:r>
              <a:rPr lang="pt-PT" dirty="0" err="1"/>
              <a:t>matières</a:t>
            </a:r>
            <a:endParaRPr lang="fr-FR" dirty="0"/>
          </a:p>
        </p:txBody>
      </p:sp>
      <p:sp>
        <p:nvSpPr>
          <p:cNvPr id="3" name="Espace réservé du contenu 2">
            <a:extLst>
              <a:ext uri="{FF2B5EF4-FFF2-40B4-BE49-F238E27FC236}">
                <a16:creationId xmlns:a16="http://schemas.microsoft.com/office/drawing/2014/main" id="{C24DBACC-D676-2F4B-B08C-C85095843234}"/>
              </a:ext>
            </a:extLst>
          </p:cNvPr>
          <p:cNvSpPr>
            <a:spLocks noGrp="1"/>
          </p:cNvSpPr>
          <p:nvPr>
            <p:ph idx="1"/>
          </p:nvPr>
        </p:nvSpPr>
        <p:spPr/>
        <p:txBody>
          <a:bodyPr/>
          <a:lstStyle/>
          <a:p>
            <a:r>
              <a:rPr lang="pt-PT" dirty="0" err="1">
                <a:solidFill>
                  <a:schemeClr val="bg1">
                    <a:lumMod val="65000"/>
                  </a:schemeClr>
                </a:solidFill>
              </a:rPr>
              <a:t>Système</a:t>
            </a:r>
            <a:r>
              <a:rPr lang="pt-PT" dirty="0">
                <a:solidFill>
                  <a:schemeClr val="bg1">
                    <a:lumMod val="65000"/>
                  </a:schemeClr>
                </a:solidFill>
              </a:rPr>
              <a:t> de soins au Portugal</a:t>
            </a:r>
          </a:p>
          <a:p>
            <a:r>
              <a:rPr lang="fr-FR" dirty="0">
                <a:solidFill>
                  <a:srgbClr val="B9D137"/>
                </a:solidFill>
              </a:rPr>
              <a:t>Organisation ULSM</a:t>
            </a:r>
          </a:p>
          <a:p>
            <a:r>
              <a:rPr lang="fr-FR" dirty="0">
                <a:solidFill>
                  <a:schemeClr val="bg1">
                    <a:lumMod val="65000"/>
                  </a:schemeClr>
                </a:solidFill>
              </a:rPr>
              <a:t>Les avantages ULS et les éléments facilitateurs (leviers)</a:t>
            </a:r>
          </a:p>
          <a:p>
            <a:r>
              <a:rPr lang="fr-FR" dirty="0">
                <a:solidFill>
                  <a:schemeClr val="bg1">
                    <a:lumMod val="65000"/>
                  </a:schemeClr>
                </a:solidFill>
              </a:rPr>
              <a:t>Les inconvénients du dispositif et les freins</a:t>
            </a:r>
          </a:p>
          <a:p>
            <a:r>
              <a:rPr lang="fr-FR" dirty="0">
                <a:solidFill>
                  <a:schemeClr val="bg1">
                    <a:lumMod val="65000"/>
                  </a:schemeClr>
                </a:solidFill>
              </a:rPr>
              <a:t>Conclusion</a:t>
            </a:r>
          </a:p>
          <a:p>
            <a:endParaRPr lang="pt-PT" dirty="0"/>
          </a:p>
          <a:p>
            <a:endParaRPr lang="fr-FR" dirty="0"/>
          </a:p>
          <a:p>
            <a:endParaRPr lang="fr-FR" dirty="0"/>
          </a:p>
        </p:txBody>
      </p:sp>
    </p:spTree>
    <p:extLst>
      <p:ext uri="{BB962C8B-B14F-4D97-AF65-F5344CB8AC3E}">
        <p14:creationId xmlns:p14="http://schemas.microsoft.com/office/powerpoint/2010/main" val="107058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ção de Conteúdo 3">
            <a:extLst>
              <a:ext uri="{FF2B5EF4-FFF2-40B4-BE49-F238E27FC236}">
                <a16:creationId xmlns:a16="http://schemas.microsoft.com/office/drawing/2014/main" id="{33E982EA-343B-7740-828F-3964A8B790E6}"/>
              </a:ext>
            </a:extLst>
          </p:cNvPr>
          <p:cNvPicPr>
            <a:picLocks noChangeAspect="1"/>
          </p:cNvPicPr>
          <p:nvPr/>
        </p:nvPicPr>
        <p:blipFill>
          <a:blip r:embed="rId2"/>
          <a:stretch>
            <a:fillRect/>
          </a:stretch>
        </p:blipFill>
        <p:spPr>
          <a:xfrm>
            <a:off x="0" y="-349707"/>
            <a:ext cx="9144001" cy="4857154"/>
          </a:xfrm>
          <a:prstGeom prst="rect">
            <a:avLst/>
          </a:prstGeom>
        </p:spPr>
      </p:pic>
      <p:sp>
        <p:nvSpPr>
          <p:cNvPr id="3" name="Espace réservé du contenu 2">
            <a:extLst>
              <a:ext uri="{FF2B5EF4-FFF2-40B4-BE49-F238E27FC236}">
                <a16:creationId xmlns:a16="http://schemas.microsoft.com/office/drawing/2014/main" id="{D2FE1870-E4B6-A44D-8016-EE3A95E188BC}"/>
              </a:ext>
            </a:extLst>
          </p:cNvPr>
          <p:cNvSpPr>
            <a:spLocks noGrp="1"/>
          </p:cNvSpPr>
          <p:nvPr>
            <p:ph idx="1"/>
          </p:nvPr>
        </p:nvSpPr>
        <p:spPr>
          <a:xfrm>
            <a:off x="2751648" y="-165382"/>
            <a:ext cx="5326877" cy="3082465"/>
          </a:xfrm>
        </p:spPr>
        <p:txBody>
          <a:bodyPr/>
          <a:lstStyle/>
          <a:p>
            <a:pPr marL="0" lvl="2" indent="0">
              <a:buNone/>
            </a:pPr>
            <a:r>
              <a:rPr lang="fr-FR" dirty="0"/>
              <a:t>Notre Vision :</a:t>
            </a:r>
          </a:p>
          <a:p>
            <a:pPr marL="0" lvl="2" indent="0">
              <a:buNone/>
            </a:pPr>
            <a:r>
              <a:rPr lang="fr-FR" dirty="0"/>
              <a:t>L’U.L.S.M., se veut comme modèle d'excellence </a:t>
            </a:r>
            <a:br>
              <a:rPr lang="fr-FR" dirty="0"/>
            </a:br>
            <a:r>
              <a:rPr lang="fr-FR" dirty="0"/>
              <a:t>et de référence : dans la promotion de la santé, </a:t>
            </a:r>
            <a:br>
              <a:rPr lang="fr-FR" dirty="0"/>
            </a:br>
            <a:r>
              <a:rPr lang="fr-FR" dirty="0"/>
              <a:t>dans la prévention des maladies et dans l’offre de soins intégrés, centré sur la personne et la communauté.</a:t>
            </a:r>
            <a:endParaRPr lang="da-DK" dirty="0"/>
          </a:p>
          <a:p>
            <a:endParaRPr lang="fr-FR" dirty="0"/>
          </a:p>
        </p:txBody>
      </p:sp>
      <p:sp>
        <p:nvSpPr>
          <p:cNvPr id="5" name="CaixaDeTexto 5">
            <a:extLst>
              <a:ext uri="{FF2B5EF4-FFF2-40B4-BE49-F238E27FC236}">
                <a16:creationId xmlns:a16="http://schemas.microsoft.com/office/drawing/2014/main" id="{7DB55780-0E5D-C645-8CA4-CFAC146A4D0B}"/>
              </a:ext>
            </a:extLst>
          </p:cNvPr>
          <p:cNvSpPr txBox="1"/>
          <p:nvPr/>
        </p:nvSpPr>
        <p:spPr>
          <a:xfrm>
            <a:off x="0" y="3576423"/>
            <a:ext cx="9144000" cy="931024"/>
          </a:xfrm>
          <a:prstGeom prst="rect">
            <a:avLst/>
          </a:prstGeom>
          <a:solidFill>
            <a:srgbClr val="0C7779">
              <a:alpha val="80000"/>
            </a:srgbClr>
          </a:solidFill>
        </p:spPr>
        <p:txBody>
          <a:bodyPr wrap="square" rtlCol="0" anchor="ctr">
            <a:spAutoFit/>
          </a:bodyPr>
          <a:lstStyle/>
          <a:p>
            <a:pPr algn="ctr"/>
            <a:endParaRPr lang="pt-PT" sz="1050" dirty="0">
              <a:solidFill>
                <a:schemeClr val="bg1"/>
              </a:solidFill>
              <a:latin typeface="Cambria" panose="02040503050406030204" pitchFamily="18" charset="0"/>
            </a:endParaRPr>
          </a:p>
          <a:p>
            <a:pPr algn="ctr"/>
            <a:r>
              <a:rPr lang="pt-PT" sz="3200" dirty="0">
                <a:solidFill>
                  <a:schemeClr val="bg1"/>
                </a:solidFill>
                <a:latin typeface="Cambria" panose="02040503050406030204" pitchFamily="18" charset="0"/>
              </a:rPr>
              <a:t>La première </a:t>
            </a:r>
            <a:r>
              <a:rPr lang="fr-FR" sz="3200" dirty="0">
                <a:solidFill>
                  <a:schemeClr val="bg1"/>
                </a:solidFill>
                <a:latin typeface="Cambria" panose="02040503050406030204" pitchFamily="18" charset="0"/>
              </a:rPr>
              <a:t>Unité</a:t>
            </a:r>
            <a:r>
              <a:rPr lang="pt-PT" sz="3200" dirty="0">
                <a:solidFill>
                  <a:schemeClr val="bg1"/>
                </a:solidFill>
                <a:latin typeface="Cambria" panose="02040503050406030204" pitchFamily="18" charset="0"/>
              </a:rPr>
              <a:t> Locale de Santé Au Portugal</a:t>
            </a:r>
          </a:p>
          <a:p>
            <a:pPr algn="ctr"/>
            <a:endParaRPr lang="pt-PT" sz="1050" dirty="0">
              <a:solidFill>
                <a:schemeClr val="bg1"/>
              </a:solidFill>
              <a:latin typeface="Cambria" panose="02040503050406030204" pitchFamily="18" charset="0"/>
            </a:endParaRPr>
          </a:p>
        </p:txBody>
      </p:sp>
    </p:spTree>
    <p:extLst>
      <p:ext uri="{BB962C8B-B14F-4D97-AF65-F5344CB8AC3E}">
        <p14:creationId xmlns:p14="http://schemas.microsoft.com/office/powerpoint/2010/main" val="4063260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92702C4-D941-DF49-8BDB-CDDC0F52D30E}"/>
              </a:ext>
            </a:extLst>
          </p:cNvPr>
          <p:cNvPicPr>
            <a:picLocks noChangeAspect="1"/>
          </p:cNvPicPr>
          <p:nvPr/>
        </p:nvPicPr>
        <p:blipFill>
          <a:blip r:embed="rId2"/>
          <a:stretch>
            <a:fillRect/>
          </a:stretch>
        </p:blipFill>
        <p:spPr>
          <a:xfrm>
            <a:off x="127222" y="340206"/>
            <a:ext cx="7259540" cy="3702436"/>
          </a:xfrm>
          <a:prstGeom prst="rect">
            <a:avLst/>
          </a:prstGeom>
        </p:spPr>
      </p:pic>
    </p:spTree>
    <p:extLst>
      <p:ext uri="{BB962C8B-B14F-4D97-AF65-F5344CB8AC3E}">
        <p14:creationId xmlns:p14="http://schemas.microsoft.com/office/powerpoint/2010/main" val="2486941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E06953-4148-A349-B21D-241DAB27A35D}"/>
              </a:ext>
            </a:extLst>
          </p:cNvPr>
          <p:cNvSpPr>
            <a:spLocks noGrp="1"/>
          </p:cNvSpPr>
          <p:nvPr>
            <p:ph type="title"/>
          </p:nvPr>
        </p:nvSpPr>
        <p:spPr>
          <a:xfrm>
            <a:off x="2759599" y="1468173"/>
            <a:ext cx="7886700" cy="994172"/>
          </a:xfrm>
        </p:spPr>
        <p:txBody>
          <a:bodyPr/>
          <a:lstStyle/>
          <a:p>
            <a:r>
              <a:rPr lang="fr-FR" dirty="0"/>
              <a:t>Qui sommes-nous ?</a:t>
            </a:r>
          </a:p>
        </p:txBody>
      </p:sp>
      <p:pic>
        <p:nvPicPr>
          <p:cNvPr id="4" name="Imagem 3">
            <a:extLst>
              <a:ext uri="{FF2B5EF4-FFF2-40B4-BE49-F238E27FC236}">
                <a16:creationId xmlns:a16="http://schemas.microsoft.com/office/drawing/2014/main" id="{392330BF-4F66-2A4C-BC8F-8BFAA256151D}"/>
              </a:ext>
            </a:extLst>
          </p:cNvPr>
          <p:cNvPicPr>
            <a:picLocks noChangeAspect="1"/>
          </p:cNvPicPr>
          <p:nvPr/>
        </p:nvPicPr>
        <p:blipFill>
          <a:blip r:embed="rId2">
            <a:duotone>
              <a:prstClr val="black"/>
              <a:srgbClr val="008080">
                <a:tint val="45000"/>
                <a:satMod val="400000"/>
              </a:srgbClr>
            </a:duotone>
          </a:blip>
          <a:stretch>
            <a:fillRect/>
          </a:stretch>
        </p:blipFill>
        <p:spPr>
          <a:xfrm>
            <a:off x="0" y="698078"/>
            <a:ext cx="2523963" cy="3194581"/>
          </a:xfrm>
          <a:prstGeom prst="rect">
            <a:avLst/>
          </a:prstGeom>
        </p:spPr>
      </p:pic>
    </p:spTree>
    <p:extLst>
      <p:ext uri="{BB962C8B-B14F-4D97-AF65-F5344CB8AC3E}">
        <p14:creationId xmlns:p14="http://schemas.microsoft.com/office/powerpoint/2010/main" val="73030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FA14C65E-3186-7B4D-99DE-D541773098B2}"/>
              </a:ext>
            </a:extLst>
          </p:cNvPr>
          <p:cNvPicPr>
            <a:picLocks noChangeAspect="1"/>
          </p:cNvPicPr>
          <p:nvPr/>
        </p:nvPicPr>
        <p:blipFill>
          <a:blip r:embed="rId2"/>
          <a:stretch>
            <a:fillRect/>
          </a:stretch>
        </p:blipFill>
        <p:spPr>
          <a:xfrm>
            <a:off x="1016677" y="477288"/>
            <a:ext cx="6807407" cy="3843148"/>
          </a:xfrm>
          <a:prstGeom prst="rect">
            <a:avLst/>
          </a:prstGeom>
        </p:spPr>
      </p:pic>
    </p:spTree>
    <p:extLst>
      <p:ext uri="{BB962C8B-B14F-4D97-AF65-F5344CB8AC3E}">
        <p14:creationId xmlns:p14="http://schemas.microsoft.com/office/powerpoint/2010/main" val="1955445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547D6-7F59-3847-A3CE-6B646E311ABD}"/>
              </a:ext>
            </a:extLst>
          </p:cNvPr>
          <p:cNvSpPr>
            <a:spLocks noGrp="1"/>
          </p:cNvSpPr>
          <p:nvPr>
            <p:ph type="title"/>
          </p:nvPr>
        </p:nvSpPr>
        <p:spPr/>
        <p:txBody>
          <a:bodyPr/>
          <a:lstStyle/>
          <a:p>
            <a:r>
              <a:rPr lang="pt-PT" dirty="0"/>
              <a:t>Qui </a:t>
            </a:r>
            <a:r>
              <a:rPr lang="pt-PT" dirty="0" err="1"/>
              <a:t>sommes-nous</a:t>
            </a:r>
            <a:r>
              <a:rPr lang="pt-PT" dirty="0"/>
              <a:t> ? </a:t>
            </a:r>
            <a:endParaRPr lang="fr-FR" dirty="0"/>
          </a:p>
        </p:txBody>
      </p:sp>
      <p:sp>
        <p:nvSpPr>
          <p:cNvPr id="3" name="Espace réservé du contenu 2">
            <a:extLst>
              <a:ext uri="{FF2B5EF4-FFF2-40B4-BE49-F238E27FC236}">
                <a16:creationId xmlns:a16="http://schemas.microsoft.com/office/drawing/2014/main" id="{48C7A719-77F4-8143-BC58-F9AE8307A151}"/>
              </a:ext>
            </a:extLst>
          </p:cNvPr>
          <p:cNvSpPr>
            <a:spLocks noGrp="1"/>
          </p:cNvSpPr>
          <p:nvPr>
            <p:ph idx="1"/>
          </p:nvPr>
        </p:nvSpPr>
        <p:spPr/>
        <p:txBody>
          <a:bodyPr>
            <a:normAutofit/>
          </a:bodyPr>
          <a:lstStyle/>
          <a:p>
            <a:pPr marL="0" indent="0">
              <a:buNone/>
            </a:pPr>
            <a:r>
              <a:rPr lang="fr-FR" dirty="0"/>
              <a:t>L’ULSM est une entité publique</a:t>
            </a:r>
          </a:p>
          <a:p>
            <a:r>
              <a:rPr lang="fr-FR" dirty="0"/>
              <a:t>Elle est intégrée au service national de santé</a:t>
            </a:r>
          </a:p>
          <a:p>
            <a:r>
              <a:rPr lang="fr-FR" dirty="0"/>
              <a:t>Son but est de fournir des soins de santé</a:t>
            </a:r>
          </a:p>
          <a:p>
            <a:r>
              <a:rPr lang="fr-FR" dirty="0"/>
              <a:t>Elle est autonome au niveau : </a:t>
            </a:r>
          </a:p>
          <a:p>
            <a:pPr lvl="2"/>
            <a:r>
              <a:rPr lang="fr-FR" dirty="0"/>
              <a:t>Financier</a:t>
            </a:r>
          </a:p>
          <a:p>
            <a:pPr lvl="2"/>
            <a:r>
              <a:rPr lang="fr-FR" dirty="0"/>
              <a:t>Foncier</a:t>
            </a:r>
          </a:p>
          <a:p>
            <a:pPr lvl="2"/>
            <a:r>
              <a:rPr lang="fr-FR" dirty="0"/>
              <a:t>Administratif</a:t>
            </a:r>
          </a:p>
          <a:p>
            <a:endParaRPr lang="pt-PT" dirty="0"/>
          </a:p>
          <a:p>
            <a:endParaRPr lang="fr-FR" dirty="0"/>
          </a:p>
        </p:txBody>
      </p:sp>
    </p:spTree>
    <p:extLst>
      <p:ext uri="{BB962C8B-B14F-4D97-AF65-F5344CB8AC3E}">
        <p14:creationId xmlns:p14="http://schemas.microsoft.com/office/powerpoint/2010/main" val="2923599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616EE-84B5-2B46-93EF-D477B2B8A2D2}"/>
              </a:ext>
            </a:extLst>
          </p:cNvPr>
          <p:cNvSpPr>
            <a:spLocks noGrp="1"/>
          </p:cNvSpPr>
          <p:nvPr>
            <p:ph type="title"/>
          </p:nvPr>
        </p:nvSpPr>
        <p:spPr/>
        <p:txBody>
          <a:bodyPr/>
          <a:lstStyle/>
          <a:p>
            <a:r>
              <a:rPr lang="pt-PT" dirty="0" err="1"/>
              <a:t>Où</a:t>
            </a:r>
            <a:r>
              <a:rPr lang="pt-PT" dirty="0"/>
              <a:t> </a:t>
            </a:r>
            <a:r>
              <a:rPr lang="pt-PT" dirty="0" err="1"/>
              <a:t>sommes-nous</a:t>
            </a:r>
            <a:r>
              <a:rPr lang="pt-PT" dirty="0"/>
              <a:t> ?</a:t>
            </a:r>
            <a:endParaRPr lang="fr-FR" dirty="0"/>
          </a:p>
        </p:txBody>
      </p:sp>
      <p:pic>
        <p:nvPicPr>
          <p:cNvPr id="6" name="Imagem 5">
            <a:extLst>
              <a:ext uri="{FF2B5EF4-FFF2-40B4-BE49-F238E27FC236}">
                <a16:creationId xmlns:a16="http://schemas.microsoft.com/office/drawing/2014/main" id="{3321E39C-2A8A-544C-A8AC-27E50F6F12B0}"/>
              </a:ext>
            </a:extLst>
          </p:cNvPr>
          <p:cNvPicPr>
            <a:picLocks noChangeAspect="1"/>
          </p:cNvPicPr>
          <p:nvPr/>
        </p:nvPicPr>
        <p:blipFill>
          <a:blip r:embed="rId2"/>
          <a:stretch>
            <a:fillRect/>
          </a:stretch>
        </p:blipFill>
        <p:spPr>
          <a:xfrm>
            <a:off x="819481" y="1483509"/>
            <a:ext cx="4285257" cy="2853883"/>
          </a:xfrm>
          <a:prstGeom prst="rect">
            <a:avLst/>
          </a:prstGeom>
        </p:spPr>
      </p:pic>
      <p:sp>
        <p:nvSpPr>
          <p:cNvPr id="3" name="Espace réservé du contenu 2">
            <a:extLst>
              <a:ext uri="{FF2B5EF4-FFF2-40B4-BE49-F238E27FC236}">
                <a16:creationId xmlns:a16="http://schemas.microsoft.com/office/drawing/2014/main" id="{C653ABA8-0161-3E4F-8808-0C30CF59AAF3}"/>
              </a:ext>
            </a:extLst>
          </p:cNvPr>
          <p:cNvSpPr>
            <a:spLocks noGrp="1"/>
          </p:cNvSpPr>
          <p:nvPr>
            <p:ph idx="1"/>
          </p:nvPr>
        </p:nvSpPr>
        <p:spPr/>
        <p:txBody>
          <a:bodyPr/>
          <a:lstStyle/>
          <a:p>
            <a:pPr marL="0" indent="0">
              <a:buNone/>
            </a:pPr>
            <a:r>
              <a:rPr lang="fr-FR" dirty="0"/>
              <a:t> L’ULSM est située dans la municipalité de Matosinhos</a:t>
            </a:r>
          </a:p>
        </p:txBody>
      </p:sp>
    </p:spTree>
    <p:extLst>
      <p:ext uri="{BB962C8B-B14F-4D97-AF65-F5344CB8AC3E}">
        <p14:creationId xmlns:p14="http://schemas.microsoft.com/office/powerpoint/2010/main" val="1291717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E565D-7CFF-CE4F-BA70-0744F0D71AA1}"/>
              </a:ext>
            </a:extLst>
          </p:cNvPr>
          <p:cNvSpPr>
            <a:spLocks noGrp="1"/>
          </p:cNvSpPr>
          <p:nvPr>
            <p:ph type="ctrTitle"/>
          </p:nvPr>
        </p:nvSpPr>
        <p:spPr/>
        <p:txBody>
          <a:bodyPr/>
          <a:lstStyle/>
          <a:p>
            <a:r>
              <a:rPr lang="fr-FR" dirty="0"/>
              <a:t>Innovation organisationnelle</a:t>
            </a:r>
            <a:br>
              <a:rPr lang="fr-FR" dirty="0"/>
            </a:br>
            <a:r>
              <a:rPr lang="fr-FR" dirty="0"/>
              <a:t>dans le territoire</a:t>
            </a:r>
          </a:p>
        </p:txBody>
      </p:sp>
      <p:sp>
        <p:nvSpPr>
          <p:cNvPr id="3" name="Sous-titre 2">
            <a:extLst>
              <a:ext uri="{FF2B5EF4-FFF2-40B4-BE49-F238E27FC236}">
                <a16:creationId xmlns:a16="http://schemas.microsoft.com/office/drawing/2014/main" id="{5385C82A-4310-AC48-B685-1443790D6154}"/>
              </a:ext>
            </a:extLst>
          </p:cNvPr>
          <p:cNvSpPr>
            <a:spLocks noGrp="1"/>
          </p:cNvSpPr>
          <p:nvPr>
            <p:ph type="subTitle" idx="1"/>
          </p:nvPr>
        </p:nvSpPr>
        <p:spPr/>
        <p:txBody>
          <a:bodyPr/>
          <a:lstStyle/>
          <a:p>
            <a:r>
              <a:rPr lang="fr-FR" dirty="0"/>
              <a:t>Vingt ans d’expérience de l’unité locale de santé de Matosinhos</a:t>
            </a:r>
          </a:p>
        </p:txBody>
      </p:sp>
      <p:pic>
        <p:nvPicPr>
          <p:cNvPr id="10" name="Image 9">
            <a:extLst>
              <a:ext uri="{FF2B5EF4-FFF2-40B4-BE49-F238E27FC236}">
                <a16:creationId xmlns:a16="http://schemas.microsoft.com/office/drawing/2014/main" id="{DE03324A-D180-464C-994A-2A3EA6B436C7}"/>
              </a:ext>
            </a:extLst>
          </p:cNvPr>
          <p:cNvPicPr>
            <a:picLocks noChangeAspect="1"/>
          </p:cNvPicPr>
          <p:nvPr/>
        </p:nvPicPr>
        <p:blipFill>
          <a:blip r:embed="rId2"/>
          <a:stretch>
            <a:fillRect/>
          </a:stretch>
        </p:blipFill>
        <p:spPr>
          <a:xfrm>
            <a:off x="7515225" y="150812"/>
            <a:ext cx="1457325" cy="921642"/>
          </a:xfrm>
          <a:prstGeom prst="rect">
            <a:avLst/>
          </a:prstGeom>
        </p:spPr>
      </p:pic>
    </p:spTree>
    <p:extLst>
      <p:ext uri="{BB962C8B-B14F-4D97-AF65-F5344CB8AC3E}">
        <p14:creationId xmlns:p14="http://schemas.microsoft.com/office/powerpoint/2010/main" val="2331863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0039EF-C323-9D44-9937-7EBE449A54BB}"/>
              </a:ext>
            </a:extLst>
          </p:cNvPr>
          <p:cNvSpPr>
            <a:spLocks noGrp="1"/>
          </p:cNvSpPr>
          <p:nvPr>
            <p:ph type="title"/>
          </p:nvPr>
        </p:nvSpPr>
        <p:spPr/>
        <p:txBody>
          <a:bodyPr/>
          <a:lstStyle/>
          <a:p>
            <a:r>
              <a:rPr lang="pt-PT" dirty="0" err="1"/>
              <a:t>Municipalité</a:t>
            </a:r>
            <a:r>
              <a:rPr lang="pt-PT" dirty="0"/>
              <a:t> de Matosinhos</a:t>
            </a:r>
            <a:endParaRPr lang="fr-FR" dirty="0"/>
          </a:p>
        </p:txBody>
      </p:sp>
      <p:sp>
        <p:nvSpPr>
          <p:cNvPr id="3" name="Espace réservé du contenu 2">
            <a:extLst>
              <a:ext uri="{FF2B5EF4-FFF2-40B4-BE49-F238E27FC236}">
                <a16:creationId xmlns:a16="http://schemas.microsoft.com/office/drawing/2014/main" id="{8BFF5EC5-7064-064F-A8BD-00069EA80A57}"/>
              </a:ext>
            </a:extLst>
          </p:cNvPr>
          <p:cNvSpPr>
            <a:spLocks noGrp="1"/>
          </p:cNvSpPr>
          <p:nvPr>
            <p:ph idx="1"/>
          </p:nvPr>
        </p:nvSpPr>
        <p:spPr/>
        <p:txBody>
          <a:bodyPr>
            <a:normAutofit lnSpcReduction="10000"/>
          </a:bodyPr>
          <a:lstStyle/>
          <a:p>
            <a:r>
              <a:rPr lang="fr-FR" dirty="0"/>
              <a:t>Surface totale de 63,2 km2</a:t>
            </a:r>
          </a:p>
          <a:p>
            <a:r>
              <a:rPr lang="fr-FR" dirty="0"/>
              <a:t>175 478 habitants (recensés en 2011)</a:t>
            </a:r>
          </a:p>
          <a:p>
            <a:r>
              <a:rPr lang="fr-FR" dirty="0"/>
              <a:t>174 066 inscrits (01/2019)</a:t>
            </a:r>
          </a:p>
          <a:p>
            <a:r>
              <a:rPr lang="fr-FR" dirty="0"/>
              <a:t>Inscrits ayant un médecin de famille : 98,4%</a:t>
            </a:r>
          </a:p>
          <a:p>
            <a:r>
              <a:rPr lang="fr-FR" dirty="0"/>
              <a:t>HPH (Hôpital Pedro Hispano) est l’hôpital de référence direct pour les usagers venant des municipalités de Vila do </a:t>
            </a:r>
            <a:r>
              <a:rPr lang="fr-FR" dirty="0" err="1"/>
              <a:t>Conde</a:t>
            </a:r>
            <a:r>
              <a:rPr lang="fr-FR" dirty="0"/>
              <a:t> </a:t>
            </a:r>
            <a:br>
              <a:rPr lang="fr-FR" dirty="0"/>
            </a:br>
            <a:r>
              <a:rPr lang="fr-FR" dirty="0"/>
              <a:t>et de </a:t>
            </a:r>
            <a:r>
              <a:rPr lang="fr-FR" dirty="0" err="1"/>
              <a:t>Póvoa</a:t>
            </a:r>
            <a:r>
              <a:rPr lang="fr-FR" dirty="0"/>
              <a:t> de </a:t>
            </a:r>
            <a:r>
              <a:rPr lang="fr-FR" dirty="0" err="1"/>
              <a:t>Varzim</a:t>
            </a:r>
            <a:r>
              <a:rPr lang="fr-FR" dirty="0"/>
              <a:t> prenant soins d’une population d’environ 318 mille usagers.</a:t>
            </a:r>
          </a:p>
          <a:p>
            <a:endParaRPr lang="pt-PT" dirty="0"/>
          </a:p>
          <a:p>
            <a:endParaRPr lang="fr-FR" dirty="0"/>
          </a:p>
        </p:txBody>
      </p:sp>
      <p:pic>
        <p:nvPicPr>
          <p:cNvPr id="7" name="Imagem 10">
            <a:extLst>
              <a:ext uri="{FF2B5EF4-FFF2-40B4-BE49-F238E27FC236}">
                <a16:creationId xmlns:a16="http://schemas.microsoft.com/office/drawing/2014/main" id="{FDF109E4-A368-8243-9502-BF3D8E0B2EF8}"/>
              </a:ext>
            </a:extLst>
          </p:cNvPr>
          <p:cNvPicPr>
            <a:picLocks noChangeAspect="1"/>
          </p:cNvPicPr>
          <p:nvPr/>
        </p:nvPicPr>
        <p:blipFill>
          <a:blip r:embed="rId2"/>
          <a:stretch>
            <a:fillRect/>
          </a:stretch>
        </p:blipFill>
        <p:spPr>
          <a:xfrm>
            <a:off x="6180924" y="641101"/>
            <a:ext cx="2414436" cy="2189837"/>
          </a:xfrm>
          <a:prstGeom prst="rect">
            <a:avLst/>
          </a:prstGeom>
        </p:spPr>
      </p:pic>
    </p:spTree>
    <p:extLst>
      <p:ext uri="{BB962C8B-B14F-4D97-AF65-F5344CB8AC3E}">
        <p14:creationId xmlns:p14="http://schemas.microsoft.com/office/powerpoint/2010/main" val="4012317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03248-38F1-334E-AC8C-C23AB8AA43DC}"/>
              </a:ext>
            </a:extLst>
          </p:cNvPr>
          <p:cNvSpPr>
            <a:spLocks noGrp="1"/>
          </p:cNvSpPr>
          <p:nvPr>
            <p:ph type="title"/>
          </p:nvPr>
        </p:nvSpPr>
        <p:spPr>
          <a:xfrm>
            <a:off x="2400558" y="273844"/>
            <a:ext cx="6114792" cy="994172"/>
          </a:xfrm>
        </p:spPr>
        <p:txBody>
          <a:bodyPr/>
          <a:lstStyle/>
          <a:p>
            <a:r>
              <a:rPr lang="fr-FR" dirty="0"/>
              <a:t>Que faisons-nous ?</a:t>
            </a:r>
          </a:p>
        </p:txBody>
      </p:sp>
      <p:pic>
        <p:nvPicPr>
          <p:cNvPr id="4" name="Picture 2">
            <a:extLst>
              <a:ext uri="{FF2B5EF4-FFF2-40B4-BE49-F238E27FC236}">
                <a16:creationId xmlns:a16="http://schemas.microsoft.com/office/drawing/2014/main" id="{857E73D2-EC9C-B241-8EF5-D2E1E94C08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00558" y="1447137"/>
            <a:ext cx="4342884" cy="2902216"/>
          </a:xfrm>
        </p:spPr>
      </p:pic>
    </p:spTree>
    <p:extLst>
      <p:ext uri="{BB962C8B-B14F-4D97-AF65-F5344CB8AC3E}">
        <p14:creationId xmlns:p14="http://schemas.microsoft.com/office/powerpoint/2010/main" val="90072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F2FB18-80FB-BD46-884A-7C1B38FC9EFB}"/>
              </a:ext>
            </a:extLst>
          </p:cNvPr>
          <p:cNvSpPr>
            <a:spLocks noGrp="1"/>
          </p:cNvSpPr>
          <p:nvPr>
            <p:ph type="title"/>
          </p:nvPr>
        </p:nvSpPr>
        <p:spPr/>
        <p:txBody>
          <a:bodyPr/>
          <a:lstStyle/>
          <a:p>
            <a:r>
              <a:rPr lang="pt-PT" dirty="0" err="1"/>
              <a:t>Notre</a:t>
            </a:r>
            <a:r>
              <a:rPr lang="pt-PT" dirty="0"/>
              <a:t> Demande</a:t>
            </a:r>
            <a:endParaRPr lang="fr-FR" dirty="0"/>
          </a:p>
        </p:txBody>
      </p:sp>
      <p:sp>
        <p:nvSpPr>
          <p:cNvPr id="3" name="Espace réservé du contenu 2">
            <a:extLst>
              <a:ext uri="{FF2B5EF4-FFF2-40B4-BE49-F238E27FC236}">
                <a16:creationId xmlns:a16="http://schemas.microsoft.com/office/drawing/2014/main" id="{C128C36C-089B-4541-91F1-B345F96224C8}"/>
              </a:ext>
            </a:extLst>
          </p:cNvPr>
          <p:cNvSpPr>
            <a:spLocks noGrp="1"/>
          </p:cNvSpPr>
          <p:nvPr>
            <p:ph idx="1"/>
          </p:nvPr>
        </p:nvSpPr>
        <p:spPr/>
        <p:txBody>
          <a:bodyPr/>
          <a:lstStyle/>
          <a:p>
            <a:r>
              <a:rPr lang="fr-FR" dirty="0"/>
              <a:t>Environ 99% de la demande concerne les bénéficiaires</a:t>
            </a:r>
            <a:br>
              <a:rPr lang="fr-FR" dirty="0"/>
            </a:br>
            <a:r>
              <a:rPr lang="fr-FR" dirty="0"/>
              <a:t>du service national de santé.</a:t>
            </a:r>
          </a:p>
          <a:p>
            <a:r>
              <a:rPr lang="fr-FR" dirty="0"/>
              <a:t>Le reste est couvert par les assurances santé </a:t>
            </a:r>
            <a:br>
              <a:rPr lang="fr-FR" dirty="0"/>
            </a:br>
            <a:r>
              <a:rPr lang="fr-FR" dirty="0"/>
              <a:t>(situation d’accident de travail, route, scolaire, etc.)</a:t>
            </a:r>
          </a:p>
        </p:txBody>
      </p:sp>
    </p:spTree>
    <p:extLst>
      <p:ext uri="{BB962C8B-B14F-4D97-AF65-F5344CB8AC3E}">
        <p14:creationId xmlns:p14="http://schemas.microsoft.com/office/powerpoint/2010/main" val="2704573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026615-A2C2-F74B-8335-09EC7A52A119}"/>
              </a:ext>
            </a:extLst>
          </p:cNvPr>
          <p:cNvSpPr>
            <a:spLocks noGrp="1"/>
          </p:cNvSpPr>
          <p:nvPr>
            <p:ph type="title"/>
          </p:nvPr>
        </p:nvSpPr>
        <p:spPr/>
        <p:txBody>
          <a:bodyPr/>
          <a:lstStyle/>
          <a:p>
            <a:r>
              <a:rPr lang="pt-PT" dirty="0"/>
              <a:t>Une </a:t>
            </a:r>
            <a:r>
              <a:rPr lang="pt-PT" dirty="0" err="1"/>
              <a:t>journée</a:t>
            </a:r>
            <a:r>
              <a:rPr lang="pt-PT" dirty="0"/>
              <a:t> à </a:t>
            </a:r>
            <a:r>
              <a:rPr lang="pt-PT" dirty="0" err="1"/>
              <a:t>l’ULSM</a:t>
            </a:r>
            <a:r>
              <a:rPr lang="pt-PT" dirty="0"/>
              <a:t>…</a:t>
            </a:r>
            <a:endParaRPr lang="fr-FR" dirty="0"/>
          </a:p>
        </p:txBody>
      </p:sp>
      <p:sp>
        <p:nvSpPr>
          <p:cNvPr id="3" name="Espace réservé du contenu 2">
            <a:extLst>
              <a:ext uri="{FF2B5EF4-FFF2-40B4-BE49-F238E27FC236}">
                <a16:creationId xmlns:a16="http://schemas.microsoft.com/office/drawing/2014/main" id="{6AA7E040-B242-7942-90F4-200637D8A949}"/>
              </a:ext>
            </a:extLst>
          </p:cNvPr>
          <p:cNvSpPr>
            <a:spLocks noGrp="1"/>
          </p:cNvSpPr>
          <p:nvPr>
            <p:ph idx="1"/>
          </p:nvPr>
        </p:nvSpPr>
        <p:spPr/>
        <p:txBody>
          <a:bodyPr>
            <a:normAutofit fontScale="70000" lnSpcReduction="20000"/>
          </a:bodyPr>
          <a:lstStyle/>
          <a:p>
            <a:r>
              <a:rPr lang="fr-FR" b="1" dirty="0">
                <a:solidFill>
                  <a:srgbClr val="B9D137"/>
                </a:solidFill>
              </a:rPr>
              <a:t>1 101 </a:t>
            </a:r>
            <a:r>
              <a:rPr lang="fr-FR" dirty="0"/>
              <a:t>Consultations externes hospitalières</a:t>
            </a:r>
          </a:p>
          <a:p>
            <a:r>
              <a:rPr lang="fr-FR" b="1" dirty="0">
                <a:solidFill>
                  <a:srgbClr val="B9D137"/>
                </a:solidFill>
              </a:rPr>
              <a:t>2 100 </a:t>
            </a:r>
            <a:r>
              <a:rPr lang="fr-FR" dirty="0"/>
              <a:t>Consultations de soins primaires</a:t>
            </a:r>
          </a:p>
          <a:p>
            <a:r>
              <a:rPr lang="fr-FR" b="1" dirty="0">
                <a:solidFill>
                  <a:srgbClr val="B9D137"/>
                </a:solidFill>
              </a:rPr>
              <a:t>40</a:t>
            </a:r>
            <a:r>
              <a:rPr lang="fr-FR" dirty="0"/>
              <a:t> Patients pris en charges au bloc ambulatoire</a:t>
            </a:r>
          </a:p>
          <a:p>
            <a:r>
              <a:rPr lang="fr-FR" b="1" dirty="0">
                <a:solidFill>
                  <a:srgbClr val="B9D137"/>
                </a:solidFill>
              </a:rPr>
              <a:t>19</a:t>
            </a:r>
            <a:r>
              <a:rPr lang="fr-FR" dirty="0"/>
              <a:t> Patients pris en charge au bloc central</a:t>
            </a:r>
          </a:p>
          <a:p>
            <a:r>
              <a:rPr lang="fr-FR" b="1" dirty="0">
                <a:solidFill>
                  <a:srgbClr val="B9D137"/>
                </a:solidFill>
              </a:rPr>
              <a:t>4</a:t>
            </a:r>
            <a:r>
              <a:rPr lang="fr-FR" dirty="0"/>
              <a:t> Accouchements</a:t>
            </a:r>
          </a:p>
          <a:p>
            <a:r>
              <a:rPr lang="fr-FR" b="1" dirty="0">
                <a:solidFill>
                  <a:srgbClr val="B9D137"/>
                </a:solidFill>
              </a:rPr>
              <a:t>47</a:t>
            </a:r>
            <a:r>
              <a:rPr lang="fr-FR" dirty="0"/>
              <a:t> Prises en charges en hôpital de jour</a:t>
            </a:r>
          </a:p>
          <a:p>
            <a:r>
              <a:rPr lang="fr-FR" b="1" dirty="0">
                <a:solidFill>
                  <a:srgbClr val="B9D137"/>
                </a:solidFill>
              </a:rPr>
              <a:t>235</a:t>
            </a:r>
            <a:r>
              <a:rPr lang="fr-FR" dirty="0"/>
              <a:t>  Accueil aux urgences</a:t>
            </a:r>
          </a:p>
          <a:p>
            <a:r>
              <a:rPr lang="fr-FR" b="1" dirty="0">
                <a:solidFill>
                  <a:srgbClr val="B9D137"/>
                </a:solidFill>
              </a:rPr>
              <a:t>48</a:t>
            </a:r>
            <a:r>
              <a:rPr lang="fr-FR" dirty="0"/>
              <a:t> Sorties </a:t>
            </a:r>
          </a:p>
          <a:p>
            <a:r>
              <a:rPr lang="fr-FR" b="1" dirty="0">
                <a:solidFill>
                  <a:srgbClr val="B9D137"/>
                </a:solidFill>
              </a:rPr>
              <a:t>9</a:t>
            </a:r>
            <a:r>
              <a:rPr lang="fr-FR" dirty="0"/>
              <a:t> </a:t>
            </a:r>
            <a:r>
              <a:rPr lang="fr-FR" b="1" dirty="0">
                <a:solidFill>
                  <a:srgbClr val="B9D137"/>
                </a:solidFill>
              </a:rPr>
              <a:t>170</a:t>
            </a:r>
            <a:r>
              <a:rPr lang="fr-FR" dirty="0"/>
              <a:t> Analyses</a:t>
            </a:r>
          </a:p>
          <a:p>
            <a:r>
              <a:rPr lang="fr-FR" b="1" dirty="0">
                <a:solidFill>
                  <a:srgbClr val="B9D137"/>
                </a:solidFill>
              </a:rPr>
              <a:t>2 283 </a:t>
            </a:r>
            <a:r>
              <a:rPr lang="fr-FR" dirty="0"/>
              <a:t>Examens de diagnostics</a:t>
            </a:r>
          </a:p>
          <a:p>
            <a:endParaRPr lang="pt-PT" dirty="0"/>
          </a:p>
          <a:p>
            <a:endParaRPr lang="fr-FR" dirty="0"/>
          </a:p>
        </p:txBody>
      </p:sp>
    </p:spTree>
    <p:extLst>
      <p:ext uri="{BB962C8B-B14F-4D97-AF65-F5344CB8AC3E}">
        <p14:creationId xmlns:p14="http://schemas.microsoft.com/office/powerpoint/2010/main" val="532851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9DDFB-B2A9-1E44-A5CD-768B9B88B765}"/>
              </a:ext>
            </a:extLst>
          </p:cNvPr>
          <p:cNvSpPr>
            <a:spLocks noGrp="1"/>
          </p:cNvSpPr>
          <p:nvPr>
            <p:ph type="title"/>
          </p:nvPr>
        </p:nvSpPr>
        <p:spPr>
          <a:xfrm>
            <a:off x="2354082" y="273844"/>
            <a:ext cx="5875517" cy="994172"/>
          </a:xfrm>
        </p:spPr>
        <p:txBody>
          <a:bodyPr/>
          <a:lstStyle/>
          <a:p>
            <a:r>
              <a:rPr lang="pt-PT" dirty="0" err="1"/>
              <a:t>Modèle</a:t>
            </a:r>
            <a:r>
              <a:rPr lang="pt-PT" dirty="0"/>
              <a:t> de </a:t>
            </a:r>
            <a:r>
              <a:rPr lang="pt-PT" dirty="0" err="1"/>
              <a:t>financement</a:t>
            </a:r>
            <a:endParaRPr lang="fr-FR" dirty="0"/>
          </a:p>
        </p:txBody>
      </p:sp>
      <p:pic>
        <p:nvPicPr>
          <p:cNvPr id="6" name="Marcador de Posição de Conteúdo 6">
            <a:extLst>
              <a:ext uri="{FF2B5EF4-FFF2-40B4-BE49-F238E27FC236}">
                <a16:creationId xmlns:a16="http://schemas.microsoft.com/office/drawing/2014/main" id="{9E171465-9662-A145-8325-7E6ECABDB523}"/>
              </a:ext>
            </a:extLst>
          </p:cNvPr>
          <p:cNvPicPr>
            <a:picLocks noGrp="1" noChangeAspect="1"/>
          </p:cNvPicPr>
          <p:nvPr>
            <p:ph idx="1"/>
          </p:nvPr>
        </p:nvPicPr>
        <p:blipFill>
          <a:blip r:embed="rId2"/>
          <a:stretch>
            <a:fillRect/>
          </a:stretch>
        </p:blipFill>
        <p:spPr>
          <a:xfrm>
            <a:off x="2354082" y="1407381"/>
            <a:ext cx="3627719" cy="2705085"/>
          </a:xfrm>
          <a:prstGeom prst="rect">
            <a:avLst/>
          </a:prstGeom>
        </p:spPr>
      </p:pic>
    </p:spTree>
    <p:extLst>
      <p:ext uri="{BB962C8B-B14F-4D97-AF65-F5344CB8AC3E}">
        <p14:creationId xmlns:p14="http://schemas.microsoft.com/office/powerpoint/2010/main" val="3484054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F866BB-63D2-6040-BC95-3EDB204B2820}"/>
              </a:ext>
            </a:extLst>
          </p:cNvPr>
          <p:cNvSpPr>
            <a:spLocks noGrp="1"/>
          </p:cNvSpPr>
          <p:nvPr>
            <p:ph type="title"/>
          </p:nvPr>
        </p:nvSpPr>
        <p:spPr>
          <a:xfrm>
            <a:off x="1614114" y="273844"/>
            <a:ext cx="6901236" cy="994172"/>
          </a:xfrm>
        </p:spPr>
        <p:txBody>
          <a:bodyPr/>
          <a:lstStyle/>
          <a:p>
            <a:r>
              <a:rPr lang="pt-PT" dirty="0" err="1"/>
              <a:t>Modèle</a:t>
            </a:r>
            <a:r>
              <a:rPr lang="pt-PT" dirty="0"/>
              <a:t> de </a:t>
            </a:r>
            <a:r>
              <a:rPr lang="pt-PT" dirty="0" err="1"/>
              <a:t>financement</a:t>
            </a:r>
            <a:endParaRPr lang="fr-FR" dirty="0"/>
          </a:p>
        </p:txBody>
      </p:sp>
      <p:sp>
        <p:nvSpPr>
          <p:cNvPr id="3" name="Espace réservé du contenu 2">
            <a:extLst>
              <a:ext uri="{FF2B5EF4-FFF2-40B4-BE49-F238E27FC236}">
                <a16:creationId xmlns:a16="http://schemas.microsoft.com/office/drawing/2014/main" id="{6D30DD2D-2CAB-E147-82C7-673158F7C869}"/>
              </a:ext>
            </a:extLst>
          </p:cNvPr>
          <p:cNvSpPr>
            <a:spLocks noGrp="1"/>
          </p:cNvSpPr>
          <p:nvPr>
            <p:ph idx="1"/>
          </p:nvPr>
        </p:nvSpPr>
        <p:spPr>
          <a:xfrm>
            <a:off x="1614114" y="1369219"/>
            <a:ext cx="6901235" cy="3082465"/>
          </a:xfrm>
        </p:spPr>
        <p:txBody>
          <a:bodyPr/>
          <a:lstStyle/>
          <a:p>
            <a:pPr marL="0" indent="0">
              <a:buNone/>
            </a:pPr>
            <a:r>
              <a:rPr lang="pt-PT" dirty="0" err="1"/>
              <a:t>Financement</a:t>
            </a:r>
            <a:r>
              <a:rPr lang="pt-PT" dirty="0"/>
              <a:t> par </a:t>
            </a:r>
            <a:r>
              <a:rPr lang="pt-PT" b="1" dirty="0"/>
              <a:t>“</a:t>
            </a:r>
            <a:r>
              <a:rPr lang="pt-PT" b="1" dirty="0" err="1"/>
              <a:t>capitation</a:t>
            </a:r>
            <a:r>
              <a:rPr lang="pt-PT" b="1" dirty="0"/>
              <a:t>”</a:t>
            </a:r>
            <a:r>
              <a:rPr lang="fr-FR" b="1" dirty="0"/>
              <a:t> ajustée au risque</a:t>
            </a:r>
          </a:p>
          <a:p>
            <a:pPr marL="0" indent="0">
              <a:buNone/>
            </a:pPr>
            <a:r>
              <a:rPr lang="fr-FR" b="1" dirty="0">
                <a:solidFill>
                  <a:srgbClr val="B9D137"/>
                </a:solidFill>
              </a:rPr>
              <a:t>722 € </a:t>
            </a:r>
            <a:r>
              <a:rPr lang="fr-FR" dirty="0"/>
              <a:t>/ habitants de la municipalité de Matosinhos</a:t>
            </a:r>
          </a:p>
          <a:p>
            <a:pPr marL="0" indent="0">
              <a:buNone/>
            </a:pPr>
            <a:endParaRPr lang="fr-FR" dirty="0"/>
          </a:p>
          <a:p>
            <a:pPr marL="0" indent="0">
              <a:buNone/>
            </a:pPr>
            <a:r>
              <a:rPr lang="fr-FR" b="1" dirty="0"/>
              <a:t>Montant maximum de 126,8 M€ en 2019</a:t>
            </a:r>
          </a:p>
          <a:p>
            <a:pPr marL="0" indent="0">
              <a:buNone/>
            </a:pPr>
            <a:endParaRPr lang="fr-FR" dirty="0"/>
          </a:p>
          <a:p>
            <a:endParaRPr lang="fr-FR" dirty="0"/>
          </a:p>
        </p:txBody>
      </p:sp>
      <p:pic>
        <p:nvPicPr>
          <p:cNvPr id="6" name="Marcador de Posição de Conteúdo 3">
            <a:extLst>
              <a:ext uri="{FF2B5EF4-FFF2-40B4-BE49-F238E27FC236}">
                <a16:creationId xmlns:a16="http://schemas.microsoft.com/office/drawing/2014/main" id="{510EB0F7-7559-4644-B9B3-8E2D57FACEC7}"/>
              </a:ext>
            </a:extLst>
          </p:cNvPr>
          <p:cNvPicPr>
            <a:picLocks noChangeAspect="1"/>
          </p:cNvPicPr>
          <p:nvPr/>
        </p:nvPicPr>
        <p:blipFill>
          <a:blip r:embed="rId2"/>
          <a:stretch>
            <a:fillRect/>
          </a:stretch>
        </p:blipFill>
        <p:spPr>
          <a:xfrm>
            <a:off x="356317" y="1369219"/>
            <a:ext cx="1178126" cy="2284422"/>
          </a:xfrm>
          <a:prstGeom prst="rect">
            <a:avLst/>
          </a:prstGeom>
        </p:spPr>
      </p:pic>
    </p:spTree>
    <p:extLst>
      <p:ext uri="{BB962C8B-B14F-4D97-AF65-F5344CB8AC3E}">
        <p14:creationId xmlns:p14="http://schemas.microsoft.com/office/powerpoint/2010/main" val="1884461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A320BF-CD2D-4244-B87E-F5C39A0353A3}"/>
              </a:ext>
            </a:extLst>
          </p:cNvPr>
          <p:cNvSpPr>
            <a:spLocks noGrp="1"/>
          </p:cNvSpPr>
          <p:nvPr>
            <p:ph type="title"/>
          </p:nvPr>
        </p:nvSpPr>
        <p:spPr/>
        <p:txBody>
          <a:bodyPr/>
          <a:lstStyle/>
          <a:p>
            <a:r>
              <a:rPr lang="fr-FR" dirty="0"/>
              <a:t>Table des matières</a:t>
            </a:r>
          </a:p>
        </p:txBody>
      </p:sp>
      <p:sp>
        <p:nvSpPr>
          <p:cNvPr id="3" name="Espace réservé du contenu 2">
            <a:extLst>
              <a:ext uri="{FF2B5EF4-FFF2-40B4-BE49-F238E27FC236}">
                <a16:creationId xmlns:a16="http://schemas.microsoft.com/office/drawing/2014/main" id="{18182587-0B7B-8F4E-ABD5-743095B6FB85}"/>
              </a:ext>
            </a:extLst>
          </p:cNvPr>
          <p:cNvSpPr>
            <a:spLocks noGrp="1"/>
          </p:cNvSpPr>
          <p:nvPr>
            <p:ph idx="1"/>
          </p:nvPr>
        </p:nvSpPr>
        <p:spPr/>
        <p:txBody>
          <a:bodyPr/>
          <a:lstStyle/>
          <a:p>
            <a:r>
              <a:rPr lang="pt-PT" dirty="0" err="1">
                <a:solidFill>
                  <a:schemeClr val="bg1">
                    <a:lumMod val="65000"/>
                  </a:schemeClr>
                </a:solidFill>
              </a:rPr>
              <a:t>Système</a:t>
            </a:r>
            <a:r>
              <a:rPr lang="pt-PT" dirty="0">
                <a:solidFill>
                  <a:schemeClr val="bg1">
                    <a:lumMod val="65000"/>
                  </a:schemeClr>
                </a:solidFill>
              </a:rPr>
              <a:t> de soins au Portugal</a:t>
            </a:r>
          </a:p>
          <a:p>
            <a:r>
              <a:rPr lang="fr-FR" dirty="0">
                <a:solidFill>
                  <a:schemeClr val="bg1">
                    <a:lumMod val="65000"/>
                  </a:schemeClr>
                </a:solidFill>
              </a:rPr>
              <a:t>Organisation ULSM</a:t>
            </a:r>
          </a:p>
          <a:p>
            <a:r>
              <a:rPr lang="fr-FR" dirty="0">
                <a:solidFill>
                  <a:srgbClr val="B9D137"/>
                </a:solidFill>
              </a:rPr>
              <a:t>Les avantages ULS et les éléments facilitateurs (leviers)</a:t>
            </a:r>
          </a:p>
          <a:p>
            <a:r>
              <a:rPr lang="fr-FR" dirty="0">
                <a:solidFill>
                  <a:schemeClr val="bg1">
                    <a:lumMod val="65000"/>
                  </a:schemeClr>
                </a:solidFill>
              </a:rPr>
              <a:t>Les inconvénients du dispositif et les freins</a:t>
            </a:r>
          </a:p>
          <a:p>
            <a:r>
              <a:rPr lang="fr-FR" dirty="0">
                <a:solidFill>
                  <a:schemeClr val="bg1">
                    <a:lumMod val="65000"/>
                  </a:schemeClr>
                </a:solidFill>
              </a:rPr>
              <a:t>Conclusion</a:t>
            </a:r>
          </a:p>
          <a:p>
            <a:endParaRPr lang="pt-PT" dirty="0"/>
          </a:p>
          <a:p>
            <a:endParaRPr lang="fr-FR" dirty="0"/>
          </a:p>
          <a:p>
            <a:endParaRPr lang="fr-FR" dirty="0"/>
          </a:p>
          <a:p>
            <a:endParaRPr lang="fr-FR" dirty="0"/>
          </a:p>
        </p:txBody>
      </p:sp>
    </p:spTree>
    <p:extLst>
      <p:ext uri="{BB962C8B-B14F-4D97-AF65-F5344CB8AC3E}">
        <p14:creationId xmlns:p14="http://schemas.microsoft.com/office/powerpoint/2010/main" val="546880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1269D-D530-8640-83E5-6913A43FA15A}"/>
              </a:ext>
            </a:extLst>
          </p:cNvPr>
          <p:cNvSpPr>
            <a:spLocks noGrp="1"/>
          </p:cNvSpPr>
          <p:nvPr>
            <p:ph type="title"/>
          </p:nvPr>
        </p:nvSpPr>
        <p:spPr/>
        <p:txBody>
          <a:bodyPr/>
          <a:lstStyle/>
          <a:p>
            <a:r>
              <a:rPr lang="pt-PT" dirty="0" err="1"/>
              <a:t>Intégration</a:t>
            </a:r>
            <a:r>
              <a:rPr lang="pt-PT" dirty="0"/>
              <a:t> </a:t>
            </a:r>
            <a:r>
              <a:rPr lang="pt-PT" dirty="0" err="1"/>
              <a:t>des</a:t>
            </a:r>
            <a:r>
              <a:rPr lang="pt-PT" dirty="0"/>
              <a:t> soins</a:t>
            </a:r>
            <a:endParaRPr lang="fr-FR" dirty="0"/>
          </a:p>
        </p:txBody>
      </p:sp>
      <p:pic>
        <p:nvPicPr>
          <p:cNvPr id="6" name="Marcador de Posição de Conteúdo 3">
            <a:extLst>
              <a:ext uri="{FF2B5EF4-FFF2-40B4-BE49-F238E27FC236}">
                <a16:creationId xmlns:a16="http://schemas.microsoft.com/office/drawing/2014/main" id="{1EEB05D9-0095-A449-B501-6A64D5A9AF0D}"/>
              </a:ext>
            </a:extLst>
          </p:cNvPr>
          <p:cNvPicPr>
            <a:picLocks noGrp="1" noChangeAspect="1"/>
          </p:cNvPicPr>
          <p:nvPr>
            <p:ph idx="1"/>
          </p:nvPr>
        </p:nvPicPr>
        <p:blipFill>
          <a:blip r:embed="rId2"/>
          <a:stretch>
            <a:fillRect/>
          </a:stretch>
        </p:blipFill>
        <p:spPr>
          <a:xfrm>
            <a:off x="628650" y="1568871"/>
            <a:ext cx="5401524" cy="2005758"/>
          </a:xfrm>
          <a:prstGeom prst="rect">
            <a:avLst/>
          </a:prstGeom>
        </p:spPr>
      </p:pic>
    </p:spTree>
    <p:extLst>
      <p:ext uri="{BB962C8B-B14F-4D97-AF65-F5344CB8AC3E}">
        <p14:creationId xmlns:p14="http://schemas.microsoft.com/office/powerpoint/2010/main" val="864129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C7E3A6-C3A5-6D44-8A34-0D8F7572642B}"/>
              </a:ext>
            </a:extLst>
          </p:cNvPr>
          <p:cNvSpPr>
            <a:spLocks noGrp="1"/>
          </p:cNvSpPr>
          <p:nvPr>
            <p:ph type="title"/>
          </p:nvPr>
        </p:nvSpPr>
        <p:spPr/>
        <p:txBody>
          <a:bodyPr/>
          <a:lstStyle/>
          <a:p>
            <a:r>
              <a:rPr lang="fr-FR" dirty="0"/>
              <a:t>Unités de Soins, non intégrés en ULS </a:t>
            </a:r>
          </a:p>
        </p:txBody>
      </p:sp>
      <p:sp>
        <p:nvSpPr>
          <p:cNvPr id="3" name="Espace réservé du contenu 2">
            <a:extLst>
              <a:ext uri="{FF2B5EF4-FFF2-40B4-BE49-F238E27FC236}">
                <a16:creationId xmlns:a16="http://schemas.microsoft.com/office/drawing/2014/main" id="{E636F057-FD90-AB46-930C-3030989A90EA}"/>
              </a:ext>
            </a:extLst>
          </p:cNvPr>
          <p:cNvSpPr>
            <a:spLocks noGrp="1"/>
          </p:cNvSpPr>
          <p:nvPr>
            <p:ph idx="1"/>
          </p:nvPr>
        </p:nvSpPr>
        <p:spPr>
          <a:xfrm>
            <a:off x="628649" y="1369219"/>
            <a:ext cx="5167851" cy="3082465"/>
          </a:xfrm>
        </p:spPr>
        <p:txBody>
          <a:bodyPr/>
          <a:lstStyle/>
          <a:p>
            <a:r>
              <a:rPr lang="fr-FR" dirty="0"/>
              <a:t>Centrées sur les soins aigus, </a:t>
            </a:r>
            <a:br>
              <a:rPr lang="fr-FR" dirty="0"/>
            </a:br>
            <a:r>
              <a:rPr lang="fr-FR" dirty="0"/>
              <a:t>soins compartimentés et </a:t>
            </a:r>
            <a:r>
              <a:rPr lang="fr-FR" dirty="0" err="1"/>
              <a:t>dyscontinus</a:t>
            </a:r>
            <a:endParaRPr lang="fr-FR" dirty="0"/>
          </a:p>
          <a:p>
            <a:r>
              <a:rPr lang="fr-FR" dirty="0"/>
              <a:t>Structures traditionnelles </a:t>
            </a:r>
            <a:br>
              <a:rPr lang="fr-FR" dirty="0"/>
            </a:br>
            <a:r>
              <a:rPr lang="fr-FR" dirty="0"/>
              <a:t>de caractère divisionnaire </a:t>
            </a:r>
            <a:br>
              <a:rPr lang="fr-FR" dirty="0"/>
            </a:br>
            <a:r>
              <a:rPr lang="fr-FR" dirty="0"/>
              <a:t>propre aux hôpitaux</a:t>
            </a:r>
          </a:p>
          <a:p>
            <a:r>
              <a:rPr lang="fr-FR" dirty="0"/>
              <a:t>Soins de Santé Primaire qui tentent </a:t>
            </a:r>
            <a:br>
              <a:rPr lang="fr-FR" dirty="0"/>
            </a:br>
            <a:r>
              <a:rPr lang="fr-FR" dirty="0"/>
              <a:t>de répondre à un large éventail </a:t>
            </a:r>
            <a:br>
              <a:rPr lang="fr-FR" dirty="0"/>
            </a:br>
            <a:r>
              <a:rPr lang="fr-FR" dirty="0"/>
              <a:t>de besoins avec des ressources limitées</a:t>
            </a:r>
          </a:p>
          <a:p>
            <a:endParaRPr lang="pt-PT" dirty="0"/>
          </a:p>
          <a:p>
            <a:endParaRPr lang="fr-FR" dirty="0"/>
          </a:p>
        </p:txBody>
      </p:sp>
      <p:pic>
        <p:nvPicPr>
          <p:cNvPr id="6" name="Imagem 6">
            <a:extLst>
              <a:ext uri="{FF2B5EF4-FFF2-40B4-BE49-F238E27FC236}">
                <a16:creationId xmlns:a16="http://schemas.microsoft.com/office/drawing/2014/main" id="{D2407790-B0EA-9D42-BD5F-C48A1EB509E0}"/>
              </a:ext>
            </a:extLst>
          </p:cNvPr>
          <p:cNvPicPr>
            <a:picLocks noChangeAspect="1"/>
          </p:cNvPicPr>
          <p:nvPr/>
        </p:nvPicPr>
        <p:blipFill>
          <a:blip r:embed="rId2"/>
          <a:stretch>
            <a:fillRect/>
          </a:stretch>
        </p:blipFill>
        <p:spPr>
          <a:xfrm>
            <a:off x="6027089" y="1369219"/>
            <a:ext cx="2822610" cy="2552275"/>
          </a:xfrm>
          <a:prstGeom prst="rect">
            <a:avLst/>
          </a:prstGeom>
        </p:spPr>
      </p:pic>
    </p:spTree>
    <p:extLst>
      <p:ext uri="{BB962C8B-B14F-4D97-AF65-F5344CB8AC3E}">
        <p14:creationId xmlns:p14="http://schemas.microsoft.com/office/powerpoint/2010/main" val="2136829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36E7-521F-7D49-A248-21C6B58F31A2}"/>
              </a:ext>
            </a:extLst>
          </p:cNvPr>
          <p:cNvSpPr>
            <a:spLocks noGrp="1"/>
          </p:cNvSpPr>
          <p:nvPr>
            <p:ph type="title"/>
          </p:nvPr>
        </p:nvSpPr>
        <p:spPr/>
        <p:txBody>
          <a:bodyPr/>
          <a:lstStyle/>
          <a:p>
            <a:r>
              <a:rPr lang="fr-FR" dirty="0"/>
              <a:t>Unités de Soins, non intégrés en ULS </a:t>
            </a:r>
          </a:p>
        </p:txBody>
      </p:sp>
      <p:sp>
        <p:nvSpPr>
          <p:cNvPr id="3" name="Espace réservé du contenu 2">
            <a:extLst>
              <a:ext uri="{FF2B5EF4-FFF2-40B4-BE49-F238E27FC236}">
                <a16:creationId xmlns:a16="http://schemas.microsoft.com/office/drawing/2014/main" id="{72D7B45B-3404-1540-A68F-B6DCB32323C0}"/>
              </a:ext>
            </a:extLst>
          </p:cNvPr>
          <p:cNvSpPr>
            <a:spLocks noGrp="1"/>
          </p:cNvSpPr>
          <p:nvPr>
            <p:ph idx="1"/>
          </p:nvPr>
        </p:nvSpPr>
        <p:spPr>
          <a:xfrm>
            <a:off x="628650" y="1932167"/>
            <a:ext cx="3792275" cy="2519517"/>
          </a:xfrm>
        </p:spPr>
        <p:txBody>
          <a:bodyPr/>
          <a:lstStyle/>
          <a:p>
            <a:pPr marL="0" indent="0">
              <a:buNone/>
            </a:pPr>
            <a:r>
              <a:rPr lang="fr-FR" dirty="0"/>
              <a:t>Contribue à un sentiment </a:t>
            </a:r>
            <a:br>
              <a:rPr lang="fr-FR" dirty="0"/>
            </a:br>
            <a:r>
              <a:rPr lang="fr-FR" dirty="0"/>
              <a:t>de désorientation du patient </a:t>
            </a:r>
            <a:br>
              <a:rPr lang="fr-FR" dirty="0"/>
            </a:br>
            <a:r>
              <a:rPr lang="fr-FR" dirty="0"/>
              <a:t>et entrave sa participation </a:t>
            </a:r>
            <a:br>
              <a:rPr lang="fr-FR" dirty="0"/>
            </a:br>
            <a:r>
              <a:rPr lang="fr-FR" dirty="0"/>
              <a:t>son implication</a:t>
            </a:r>
          </a:p>
          <a:p>
            <a:endParaRPr lang="fr-FR" dirty="0"/>
          </a:p>
        </p:txBody>
      </p:sp>
      <p:pic>
        <p:nvPicPr>
          <p:cNvPr id="6" name="Imagem 4">
            <a:extLst>
              <a:ext uri="{FF2B5EF4-FFF2-40B4-BE49-F238E27FC236}">
                <a16:creationId xmlns:a16="http://schemas.microsoft.com/office/drawing/2014/main" id="{DF0B6588-4D7F-5749-A10E-36367E14D5F9}"/>
              </a:ext>
            </a:extLst>
          </p:cNvPr>
          <p:cNvPicPr>
            <a:picLocks noChangeAspect="1"/>
          </p:cNvPicPr>
          <p:nvPr/>
        </p:nvPicPr>
        <p:blipFill>
          <a:blip r:embed="rId2"/>
          <a:stretch>
            <a:fillRect/>
          </a:stretch>
        </p:blipFill>
        <p:spPr>
          <a:xfrm>
            <a:off x="6421028" y="1369219"/>
            <a:ext cx="2547471" cy="1797741"/>
          </a:xfrm>
          <a:prstGeom prst="rect">
            <a:avLst/>
          </a:prstGeom>
        </p:spPr>
      </p:pic>
      <p:pic>
        <p:nvPicPr>
          <p:cNvPr id="7" name="Picture 19" descr="Questionmark">
            <a:extLst>
              <a:ext uri="{FF2B5EF4-FFF2-40B4-BE49-F238E27FC236}">
                <a16:creationId xmlns:a16="http://schemas.microsoft.com/office/drawing/2014/main" id="{C04FF069-92DF-5C40-8B36-C5C6B7879483}"/>
              </a:ext>
            </a:extLst>
          </p:cNvPr>
          <p:cNvPicPr>
            <a:picLocks noChangeAspect="1" noChangeArrowheads="1"/>
          </p:cNvPicPr>
          <p:nvPr/>
        </p:nvPicPr>
        <p:blipFill>
          <a:blip r:embed="rId3">
            <a:lum contrast="-24000"/>
          </a:blip>
          <a:srcRect l="25429" r="17274" b="3322"/>
          <a:stretch>
            <a:fillRect/>
          </a:stretch>
        </p:blipFill>
        <p:spPr bwMode="auto">
          <a:xfrm>
            <a:off x="4572000" y="1589515"/>
            <a:ext cx="1420304" cy="1797019"/>
          </a:xfrm>
          <a:prstGeom prst="rect">
            <a:avLst/>
          </a:prstGeom>
          <a:ln w="9525">
            <a:noFill/>
            <a:miter lim="800000"/>
            <a:headEnd/>
            <a:tailEnd/>
          </a:ln>
        </p:spPr>
      </p:pic>
    </p:spTree>
    <p:extLst>
      <p:ext uri="{BB962C8B-B14F-4D97-AF65-F5344CB8AC3E}">
        <p14:creationId xmlns:p14="http://schemas.microsoft.com/office/powerpoint/2010/main" val="396297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nodeType="withEffect">
                                  <p:stCondLst>
                                    <p:cond delay="0"/>
                                  </p:stCondLst>
                                  <p:childTnLst>
                                    <p:animEffect transition="out" filter="fade">
                                      <p:cBhvr>
                                        <p:cTn id="6" dur="2000"/>
                                        <p:tgtEl>
                                          <p:spTgt spid="7"/>
                                        </p:tgtEl>
                                      </p:cBhvr>
                                    </p:animEffect>
                                    <p:anim calcmode="lin" valueType="num">
                                      <p:cBhvr>
                                        <p:cTn id="7"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7"/>
                                        </p:tgtEl>
                                        <p:attrNameLst>
                                          <p:attrName>ppt_h</p:attrName>
                                        </p:attrNameLst>
                                      </p:cBhvr>
                                      <p:tavLst>
                                        <p:tav tm="0">
                                          <p:val>
                                            <p:strVal val="ppt_h"/>
                                          </p:val>
                                        </p:tav>
                                        <p:tav tm="100000">
                                          <p:val>
                                            <p:strVal val="ppt_h"/>
                                          </p:val>
                                        </p:tav>
                                      </p:tavLst>
                                    </p:anim>
                                    <p:set>
                                      <p:cBhvr>
                                        <p:cTn id="9"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4D7BAA-E514-4747-8BDB-95044F3307B9}"/>
              </a:ext>
            </a:extLst>
          </p:cNvPr>
          <p:cNvSpPr>
            <a:spLocks noGrp="1"/>
          </p:cNvSpPr>
          <p:nvPr>
            <p:ph type="title"/>
          </p:nvPr>
        </p:nvSpPr>
        <p:spPr/>
        <p:txBody>
          <a:bodyPr/>
          <a:lstStyle/>
          <a:p>
            <a:r>
              <a:rPr lang="pt-PT" dirty="0" err="1"/>
              <a:t>Table</a:t>
            </a:r>
            <a:r>
              <a:rPr lang="pt-PT" dirty="0"/>
              <a:t> </a:t>
            </a:r>
            <a:r>
              <a:rPr lang="pt-PT" dirty="0" err="1"/>
              <a:t>des</a:t>
            </a:r>
            <a:r>
              <a:rPr lang="pt-PT" dirty="0"/>
              <a:t> </a:t>
            </a:r>
            <a:r>
              <a:rPr lang="pt-PT" dirty="0" err="1"/>
              <a:t>matières</a:t>
            </a:r>
            <a:endParaRPr lang="fr-FR" dirty="0"/>
          </a:p>
        </p:txBody>
      </p:sp>
      <p:sp>
        <p:nvSpPr>
          <p:cNvPr id="5" name="Espace réservé du contenu 4">
            <a:extLst>
              <a:ext uri="{FF2B5EF4-FFF2-40B4-BE49-F238E27FC236}">
                <a16:creationId xmlns:a16="http://schemas.microsoft.com/office/drawing/2014/main" id="{10FFD499-9AF8-194C-AD62-83CD7A800104}"/>
              </a:ext>
            </a:extLst>
          </p:cNvPr>
          <p:cNvSpPr>
            <a:spLocks noGrp="1"/>
          </p:cNvSpPr>
          <p:nvPr>
            <p:ph idx="1"/>
          </p:nvPr>
        </p:nvSpPr>
        <p:spPr/>
        <p:txBody>
          <a:bodyPr/>
          <a:lstStyle/>
          <a:p>
            <a:r>
              <a:rPr lang="pt-PT" dirty="0" err="1">
                <a:solidFill>
                  <a:srgbClr val="B9D137"/>
                </a:solidFill>
              </a:rPr>
              <a:t>Système</a:t>
            </a:r>
            <a:r>
              <a:rPr lang="pt-PT" dirty="0">
                <a:solidFill>
                  <a:srgbClr val="B9D137"/>
                </a:solidFill>
              </a:rPr>
              <a:t> de soins au Portugal</a:t>
            </a:r>
          </a:p>
          <a:p>
            <a:r>
              <a:rPr lang="fr-FR" dirty="0">
                <a:solidFill>
                  <a:schemeClr val="bg1">
                    <a:lumMod val="65000"/>
                  </a:schemeClr>
                </a:solidFill>
              </a:rPr>
              <a:t>Organisation ULSM</a:t>
            </a:r>
          </a:p>
          <a:p>
            <a:r>
              <a:rPr lang="fr-FR" dirty="0">
                <a:solidFill>
                  <a:schemeClr val="bg1">
                    <a:lumMod val="65000"/>
                  </a:schemeClr>
                </a:solidFill>
              </a:rPr>
              <a:t>Les avantages ULS et les éléments facilitateurs (leviers)</a:t>
            </a:r>
          </a:p>
          <a:p>
            <a:r>
              <a:rPr lang="fr-FR" dirty="0">
                <a:solidFill>
                  <a:schemeClr val="bg1">
                    <a:lumMod val="65000"/>
                  </a:schemeClr>
                </a:solidFill>
              </a:rPr>
              <a:t>Les inconvénients du dispositif et les freins</a:t>
            </a:r>
          </a:p>
          <a:p>
            <a:r>
              <a:rPr lang="fr-FR" dirty="0">
                <a:solidFill>
                  <a:schemeClr val="bg1">
                    <a:lumMod val="65000"/>
                  </a:schemeClr>
                </a:solidFill>
              </a:rPr>
              <a:t>Conclusion</a:t>
            </a:r>
          </a:p>
          <a:p>
            <a:endParaRPr lang="pt-PT" dirty="0"/>
          </a:p>
          <a:p>
            <a:endParaRPr lang="fr-FR" dirty="0"/>
          </a:p>
        </p:txBody>
      </p:sp>
    </p:spTree>
    <p:extLst>
      <p:ext uri="{BB962C8B-B14F-4D97-AF65-F5344CB8AC3E}">
        <p14:creationId xmlns:p14="http://schemas.microsoft.com/office/powerpoint/2010/main" val="739771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1007E1-A218-8A49-BA13-6F1AAB8CAFDA}"/>
              </a:ext>
            </a:extLst>
          </p:cNvPr>
          <p:cNvSpPr>
            <a:spLocks noGrp="1"/>
          </p:cNvSpPr>
          <p:nvPr>
            <p:ph type="title"/>
          </p:nvPr>
        </p:nvSpPr>
        <p:spPr/>
        <p:txBody>
          <a:bodyPr/>
          <a:lstStyle/>
          <a:p>
            <a:r>
              <a:rPr lang="fr-FR" dirty="0"/>
              <a:t>Unités de Soins, intégrés en ULS </a:t>
            </a:r>
          </a:p>
        </p:txBody>
      </p:sp>
      <p:sp>
        <p:nvSpPr>
          <p:cNvPr id="3" name="Espace réservé du contenu 2">
            <a:extLst>
              <a:ext uri="{FF2B5EF4-FFF2-40B4-BE49-F238E27FC236}">
                <a16:creationId xmlns:a16="http://schemas.microsoft.com/office/drawing/2014/main" id="{0FC9584B-30B5-F345-8D1E-4D96F89AD6D3}"/>
              </a:ext>
            </a:extLst>
          </p:cNvPr>
          <p:cNvSpPr>
            <a:spLocks noGrp="1"/>
          </p:cNvSpPr>
          <p:nvPr>
            <p:ph idx="1"/>
          </p:nvPr>
        </p:nvSpPr>
        <p:spPr>
          <a:xfrm>
            <a:off x="628650" y="1369219"/>
            <a:ext cx="5199656" cy="3082465"/>
          </a:xfrm>
        </p:spPr>
        <p:txBody>
          <a:bodyPr>
            <a:normAutofit fontScale="92500" lnSpcReduction="20000"/>
          </a:bodyPr>
          <a:lstStyle/>
          <a:p>
            <a:pPr marL="0" indent="0">
              <a:buNone/>
            </a:pPr>
            <a:r>
              <a:rPr lang="fr-FR" b="1" dirty="0"/>
              <a:t>Nouveau paradigme</a:t>
            </a:r>
          </a:p>
          <a:p>
            <a:r>
              <a:rPr lang="fr-FR" dirty="0"/>
              <a:t>Réponse structurelle des Soins de Santé </a:t>
            </a:r>
            <a:br>
              <a:rPr lang="fr-FR" dirty="0"/>
            </a:br>
            <a:r>
              <a:rPr lang="fr-FR" dirty="0"/>
              <a:t>qui envisage l’approche en fonction </a:t>
            </a:r>
            <a:br>
              <a:rPr lang="fr-FR" dirty="0"/>
            </a:br>
            <a:r>
              <a:rPr lang="fr-FR" dirty="0"/>
              <a:t>de la situation sanitaire, en intégrant </a:t>
            </a:r>
            <a:br>
              <a:rPr lang="fr-FR" dirty="0"/>
            </a:br>
            <a:r>
              <a:rPr lang="fr-FR" dirty="0"/>
              <a:t>les différents niveaux de soins et prenant </a:t>
            </a:r>
            <a:br>
              <a:rPr lang="fr-FR" dirty="0"/>
            </a:br>
            <a:r>
              <a:rPr lang="fr-FR" dirty="0"/>
              <a:t>en compte le flux du patient</a:t>
            </a:r>
          </a:p>
          <a:p>
            <a:r>
              <a:rPr lang="fr-FR" dirty="0"/>
              <a:t>Centrée sur la résolution des problèmes </a:t>
            </a:r>
            <a:br>
              <a:rPr lang="fr-FR" dirty="0"/>
            </a:br>
            <a:r>
              <a:rPr lang="fr-FR" dirty="0"/>
              <a:t>de santé des populations</a:t>
            </a:r>
          </a:p>
          <a:p>
            <a:r>
              <a:rPr lang="fr-FR" dirty="0"/>
              <a:t>Organisée en équipes pluridisciplinaires </a:t>
            </a:r>
            <a:br>
              <a:rPr lang="fr-FR" dirty="0"/>
            </a:br>
            <a:r>
              <a:rPr lang="fr-FR" dirty="0"/>
              <a:t>au service de groupes spécifiques </a:t>
            </a:r>
            <a:br>
              <a:rPr lang="fr-FR" dirty="0"/>
            </a:br>
            <a:r>
              <a:rPr lang="fr-FR" dirty="0"/>
              <a:t>(BPCO, diabète....)</a:t>
            </a:r>
          </a:p>
          <a:p>
            <a:endParaRPr lang="pt-PT" dirty="0"/>
          </a:p>
          <a:p>
            <a:endParaRPr lang="fr-FR" dirty="0"/>
          </a:p>
        </p:txBody>
      </p:sp>
      <p:pic>
        <p:nvPicPr>
          <p:cNvPr id="4" name="Imagem 6">
            <a:extLst>
              <a:ext uri="{FF2B5EF4-FFF2-40B4-BE49-F238E27FC236}">
                <a16:creationId xmlns:a16="http://schemas.microsoft.com/office/drawing/2014/main" id="{CAF179B7-63F9-8F4D-B4BC-4F3DAE187847}"/>
              </a:ext>
            </a:extLst>
          </p:cNvPr>
          <p:cNvPicPr>
            <a:picLocks noChangeAspect="1"/>
          </p:cNvPicPr>
          <p:nvPr/>
        </p:nvPicPr>
        <p:blipFill>
          <a:blip r:embed="rId2"/>
          <a:stretch>
            <a:fillRect/>
          </a:stretch>
        </p:blipFill>
        <p:spPr>
          <a:xfrm>
            <a:off x="6027089" y="1369219"/>
            <a:ext cx="2822610" cy="2552275"/>
          </a:xfrm>
          <a:prstGeom prst="rect">
            <a:avLst/>
          </a:prstGeom>
        </p:spPr>
      </p:pic>
    </p:spTree>
    <p:extLst>
      <p:ext uri="{BB962C8B-B14F-4D97-AF65-F5344CB8AC3E}">
        <p14:creationId xmlns:p14="http://schemas.microsoft.com/office/powerpoint/2010/main" val="1368825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302FFE-3B1B-0447-BA9A-3002E581CFB5}"/>
              </a:ext>
            </a:extLst>
          </p:cNvPr>
          <p:cNvSpPr>
            <a:spLocks noGrp="1"/>
          </p:cNvSpPr>
          <p:nvPr>
            <p:ph type="title"/>
          </p:nvPr>
        </p:nvSpPr>
        <p:spPr/>
        <p:txBody>
          <a:bodyPr/>
          <a:lstStyle/>
          <a:p>
            <a:r>
              <a:rPr lang="fr-FR" dirty="0"/>
              <a:t>Unités de Soins, intégrés en ULS </a:t>
            </a:r>
          </a:p>
        </p:txBody>
      </p:sp>
      <p:sp>
        <p:nvSpPr>
          <p:cNvPr id="3" name="Espace réservé du contenu 2">
            <a:extLst>
              <a:ext uri="{FF2B5EF4-FFF2-40B4-BE49-F238E27FC236}">
                <a16:creationId xmlns:a16="http://schemas.microsoft.com/office/drawing/2014/main" id="{06D5B4DB-3F63-D147-84B1-99B87E6CAB86}"/>
              </a:ext>
            </a:extLst>
          </p:cNvPr>
          <p:cNvSpPr>
            <a:spLocks noGrp="1"/>
          </p:cNvSpPr>
          <p:nvPr>
            <p:ph idx="1"/>
          </p:nvPr>
        </p:nvSpPr>
        <p:spPr>
          <a:xfrm>
            <a:off x="628649" y="1369219"/>
            <a:ext cx="5350731" cy="3082465"/>
          </a:xfrm>
        </p:spPr>
        <p:txBody>
          <a:bodyPr>
            <a:normAutofit fontScale="92500" lnSpcReduction="10000"/>
          </a:bodyPr>
          <a:lstStyle/>
          <a:p>
            <a:pPr marL="0" indent="0">
              <a:buNone/>
            </a:pPr>
            <a:r>
              <a:rPr lang="pt-PT" b="1" dirty="0" err="1"/>
              <a:t>Caractéristiques</a:t>
            </a:r>
            <a:r>
              <a:rPr lang="pt-PT" b="1" dirty="0"/>
              <a:t> </a:t>
            </a:r>
            <a:r>
              <a:rPr lang="pt-PT" b="1" dirty="0" err="1"/>
              <a:t>des</a:t>
            </a:r>
            <a:r>
              <a:rPr lang="pt-PT" b="1" dirty="0"/>
              <a:t> </a:t>
            </a:r>
            <a:r>
              <a:rPr lang="pt-PT" b="1" dirty="0" err="1"/>
              <a:t>équipes</a:t>
            </a:r>
            <a:r>
              <a:rPr lang="pt-PT" b="1" dirty="0"/>
              <a:t> </a:t>
            </a:r>
            <a:r>
              <a:rPr lang="pt-PT" b="1" dirty="0" err="1"/>
              <a:t>pluridisciplinaires</a:t>
            </a:r>
            <a:r>
              <a:rPr lang="pt-PT" b="1" dirty="0"/>
              <a:t> </a:t>
            </a:r>
          </a:p>
          <a:p>
            <a:r>
              <a:rPr lang="fr-FR" dirty="0"/>
              <a:t>Organisé autour du problème du patient </a:t>
            </a:r>
          </a:p>
          <a:p>
            <a:r>
              <a:rPr lang="fr-FR" dirty="0"/>
              <a:t>Éducation des patients, </a:t>
            </a:r>
            <a:br>
              <a:rPr lang="fr-FR" dirty="0"/>
            </a:br>
            <a:r>
              <a:rPr lang="fr-FR" dirty="0"/>
              <a:t>engagement et suivi</a:t>
            </a:r>
          </a:p>
          <a:p>
            <a:r>
              <a:rPr lang="fr-FR" dirty="0"/>
              <a:t>Plateforme d’information unique </a:t>
            </a:r>
          </a:p>
          <a:p>
            <a:r>
              <a:rPr lang="fr-FR" dirty="0"/>
              <a:t>Cycle continu des soins, </a:t>
            </a:r>
            <a:br>
              <a:rPr lang="fr-FR" dirty="0"/>
            </a:br>
            <a:r>
              <a:rPr lang="fr-FR" dirty="0"/>
              <a:t>y compris les services supports</a:t>
            </a:r>
          </a:p>
          <a:p>
            <a:r>
              <a:rPr lang="fr-FR" dirty="0"/>
              <a:t>Réunions régulières </a:t>
            </a:r>
          </a:p>
          <a:p>
            <a:endParaRPr lang="pt-PT" dirty="0"/>
          </a:p>
          <a:p>
            <a:endParaRPr lang="fr-FR" dirty="0"/>
          </a:p>
        </p:txBody>
      </p:sp>
      <p:pic>
        <p:nvPicPr>
          <p:cNvPr id="6" name="Imagem 4">
            <a:extLst>
              <a:ext uri="{FF2B5EF4-FFF2-40B4-BE49-F238E27FC236}">
                <a16:creationId xmlns:a16="http://schemas.microsoft.com/office/drawing/2014/main" id="{60E38785-EBBF-D84F-9417-4BA2E052D266}"/>
              </a:ext>
            </a:extLst>
          </p:cNvPr>
          <p:cNvPicPr>
            <a:picLocks noChangeAspect="1"/>
          </p:cNvPicPr>
          <p:nvPr/>
        </p:nvPicPr>
        <p:blipFill>
          <a:blip r:embed="rId2"/>
          <a:stretch>
            <a:fillRect/>
          </a:stretch>
        </p:blipFill>
        <p:spPr>
          <a:xfrm>
            <a:off x="5589767" y="2411643"/>
            <a:ext cx="3113706" cy="1984383"/>
          </a:xfrm>
          <a:prstGeom prst="rect">
            <a:avLst/>
          </a:prstGeom>
        </p:spPr>
      </p:pic>
    </p:spTree>
    <p:extLst>
      <p:ext uri="{BB962C8B-B14F-4D97-AF65-F5344CB8AC3E}">
        <p14:creationId xmlns:p14="http://schemas.microsoft.com/office/powerpoint/2010/main" val="1306102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3250D0-1502-A44E-BA11-D8417B647AC8}"/>
              </a:ext>
            </a:extLst>
          </p:cNvPr>
          <p:cNvSpPr>
            <a:spLocks noGrp="1"/>
          </p:cNvSpPr>
          <p:nvPr>
            <p:ph type="title"/>
          </p:nvPr>
        </p:nvSpPr>
        <p:spPr/>
        <p:txBody>
          <a:bodyPr/>
          <a:lstStyle/>
          <a:p>
            <a:r>
              <a:rPr lang="fr-FR" dirty="0"/>
              <a:t>Unités de Soins, intégrés en ULS </a:t>
            </a:r>
          </a:p>
        </p:txBody>
      </p:sp>
      <p:sp>
        <p:nvSpPr>
          <p:cNvPr id="3" name="Espace réservé du contenu 2">
            <a:extLst>
              <a:ext uri="{FF2B5EF4-FFF2-40B4-BE49-F238E27FC236}">
                <a16:creationId xmlns:a16="http://schemas.microsoft.com/office/drawing/2014/main" id="{6668AB23-8D0C-0747-BBDA-1D9BC6013221}"/>
              </a:ext>
            </a:extLst>
          </p:cNvPr>
          <p:cNvSpPr>
            <a:spLocks noGrp="1"/>
          </p:cNvSpPr>
          <p:nvPr>
            <p:ph idx="1"/>
          </p:nvPr>
        </p:nvSpPr>
        <p:spPr/>
        <p:txBody>
          <a:bodyPr>
            <a:normAutofit lnSpcReduction="10000"/>
          </a:bodyPr>
          <a:lstStyle/>
          <a:p>
            <a:r>
              <a:rPr lang="fr-FR" dirty="0"/>
              <a:t>Modification au niveau du paradigme</a:t>
            </a:r>
            <a:br>
              <a:rPr lang="fr-FR" dirty="0"/>
            </a:br>
            <a:r>
              <a:rPr lang="fr-FR" dirty="0"/>
              <a:t>relationnel équipe de santé/patient</a:t>
            </a:r>
          </a:p>
          <a:p>
            <a:r>
              <a:rPr lang="fr-FR" dirty="0"/>
              <a:t>Processus dynamique au fil du temps </a:t>
            </a:r>
          </a:p>
          <a:p>
            <a:r>
              <a:rPr lang="fr-FR" dirty="0"/>
              <a:t>Nouvelles compétences requises pour les professionnels impliqués dans la prestation des soins et le suivi </a:t>
            </a:r>
            <a:br>
              <a:rPr lang="fr-FR" dirty="0"/>
            </a:br>
            <a:r>
              <a:rPr lang="fr-FR" dirty="0"/>
              <a:t>de ces patients</a:t>
            </a:r>
          </a:p>
          <a:p>
            <a:r>
              <a:rPr lang="fr-FR" dirty="0"/>
              <a:t>Motivation et capacité de développement </a:t>
            </a:r>
            <a:br>
              <a:rPr lang="fr-FR" dirty="0"/>
            </a:br>
            <a:r>
              <a:rPr lang="fr-FR" dirty="0"/>
              <a:t>des patients eux-mêmes </a:t>
            </a:r>
            <a:br>
              <a:rPr lang="fr-FR" dirty="0"/>
            </a:br>
            <a:r>
              <a:rPr lang="fr-FR" dirty="0"/>
              <a:t> </a:t>
            </a:r>
          </a:p>
          <a:p>
            <a:endParaRPr lang="pt-PT" dirty="0"/>
          </a:p>
          <a:p>
            <a:endParaRPr lang="fr-FR" dirty="0"/>
          </a:p>
        </p:txBody>
      </p:sp>
      <p:pic>
        <p:nvPicPr>
          <p:cNvPr id="6" name="Imagem 6">
            <a:extLst>
              <a:ext uri="{FF2B5EF4-FFF2-40B4-BE49-F238E27FC236}">
                <a16:creationId xmlns:a16="http://schemas.microsoft.com/office/drawing/2014/main" id="{825A2118-7B6D-1E42-A466-CE86DCE34B28}"/>
              </a:ext>
            </a:extLst>
          </p:cNvPr>
          <p:cNvPicPr>
            <a:picLocks noChangeAspect="1"/>
          </p:cNvPicPr>
          <p:nvPr/>
        </p:nvPicPr>
        <p:blipFill>
          <a:blip r:embed="rId2"/>
          <a:stretch>
            <a:fillRect/>
          </a:stretch>
        </p:blipFill>
        <p:spPr>
          <a:xfrm>
            <a:off x="6019136" y="1268016"/>
            <a:ext cx="2141921" cy="1060856"/>
          </a:xfrm>
          <a:prstGeom prst="rect">
            <a:avLst/>
          </a:prstGeom>
        </p:spPr>
      </p:pic>
    </p:spTree>
    <p:extLst>
      <p:ext uri="{BB962C8B-B14F-4D97-AF65-F5344CB8AC3E}">
        <p14:creationId xmlns:p14="http://schemas.microsoft.com/office/powerpoint/2010/main" val="702228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10ADAE-7F38-154E-8B16-137F7BDFA1A2}"/>
              </a:ext>
            </a:extLst>
          </p:cNvPr>
          <p:cNvSpPr>
            <a:spLocks noGrp="1"/>
          </p:cNvSpPr>
          <p:nvPr>
            <p:ph type="title"/>
          </p:nvPr>
        </p:nvSpPr>
        <p:spPr/>
        <p:txBody>
          <a:bodyPr/>
          <a:lstStyle/>
          <a:p>
            <a:r>
              <a:rPr lang="fr-FR" dirty="0"/>
              <a:t>Exemple : traitement intégré du diabète</a:t>
            </a:r>
          </a:p>
        </p:txBody>
      </p:sp>
      <p:pic>
        <p:nvPicPr>
          <p:cNvPr id="7" name="Picture 2">
            <a:extLst>
              <a:ext uri="{FF2B5EF4-FFF2-40B4-BE49-F238E27FC236}">
                <a16:creationId xmlns:a16="http://schemas.microsoft.com/office/drawing/2014/main" id="{3BC3ACA9-8209-0046-8A9B-4E04D5745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77" y="1634115"/>
            <a:ext cx="3690865" cy="2301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a:extLst>
              <a:ext uri="{FF2B5EF4-FFF2-40B4-BE49-F238E27FC236}">
                <a16:creationId xmlns:a16="http://schemas.microsoft.com/office/drawing/2014/main" id="{4163EFBE-BB13-CB42-89B3-D32DA32832EE}"/>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18736" y="2260715"/>
            <a:ext cx="1115697" cy="1699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ixaDeTexto 2">
            <a:extLst>
              <a:ext uri="{FF2B5EF4-FFF2-40B4-BE49-F238E27FC236}">
                <a16:creationId xmlns:a16="http://schemas.microsoft.com/office/drawing/2014/main" id="{A6927ED5-0D3A-A245-839B-31703B400E1F}"/>
              </a:ext>
            </a:extLst>
          </p:cNvPr>
          <p:cNvSpPr txBox="1"/>
          <p:nvPr/>
        </p:nvSpPr>
        <p:spPr>
          <a:xfrm>
            <a:off x="515256" y="1380784"/>
            <a:ext cx="1500370" cy="248971"/>
          </a:xfrm>
          <a:prstGeom prst="rect">
            <a:avLst/>
          </a:prstGeom>
          <a:noFill/>
        </p:spPr>
        <p:txBody>
          <a:bodyPr wrap="square" rtlCol="0">
            <a:spAutoFit/>
          </a:bodyPr>
          <a:lstStyle>
            <a:defPPr>
              <a:defRPr lang="pt-PT"/>
            </a:defPPr>
            <a:lvl1pPr algn="ctr" defTabSz="342900">
              <a:defRPr>
                <a:solidFill>
                  <a:srgbClr val="007572"/>
                </a:solidFill>
                <a:latin typeface="Century Gothic" pitchFamily="34" charset="0"/>
                <a:ea typeface="ＭＳ Ｐゴシック"/>
              </a:defRPr>
            </a:lvl1pPr>
          </a:lstStyle>
          <a:p>
            <a:r>
              <a:rPr lang="fr-FR" b="1" dirty="0">
                <a:solidFill>
                  <a:srgbClr val="008080"/>
                </a:solidFill>
              </a:rPr>
              <a:t>HÔPITAL</a:t>
            </a:r>
            <a:endParaRPr lang="pt-PT" b="1" dirty="0">
              <a:solidFill>
                <a:srgbClr val="008080"/>
              </a:solidFill>
            </a:endParaRPr>
          </a:p>
        </p:txBody>
      </p:sp>
      <p:sp>
        <p:nvSpPr>
          <p:cNvPr id="10" name="CaixaDeTexto 8">
            <a:extLst>
              <a:ext uri="{FF2B5EF4-FFF2-40B4-BE49-F238E27FC236}">
                <a16:creationId xmlns:a16="http://schemas.microsoft.com/office/drawing/2014/main" id="{83ED6FC9-9FB5-6345-B4C5-B4DE94AD4947}"/>
              </a:ext>
            </a:extLst>
          </p:cNvPr>
          <p:cNvSpPr txBox="1"/>
          <p:nvPr/>
        </p:nvSpPr>
        <p:spPr>
          <a:xfrm>
            <a:off x="6577729" y="1803938"/>
            <a:ext cx="2396741" cy="646331"/>
          </a:xfrm>
          <a:prstGeom prst="rect">
            <a:avLst/>
          </a:prstGeom>
          <a:noFill/>
        </p:spPr>
        <p:txBody>
          <a:bodyPr wrap="square" rtlCol="0">
            <a:spAutoFit/>
          </a:bodyPr>
          <a:lstStyle>
            <a:defPPr>
              <a:defRPr lang="pt-PT"/>
            </a:defPPr>
            <a:lvl1pPr algn="ctr" defTabSz="342900">
              <a:defRPr>
                <a:solidFill>
                  <a:srgbClr val="007572"/>
                </a:solidFill>
                <a:latin typeface="Century Gothic" pitchFamily="34" charset="0"/>
                <a:ea typeface="ＭＳ Ｐゴシック"/>
              </a:defRPr>
            </a:lvl1pPr>
          </a:lstStyle>
          <a:p>
            <a:r>
              <a:rPr lang="fr-FR" b="1" dirty="0">
                <a:solidFill>
                  <a:srgbClr val="008080"/>
                </a:solidFill>
              </a:rPr>
              <a:t>SOINS DE SANTÉ PRIMAIRE</a:t>
            </a:r>
            <a:endParaRPr lang="pt-PT" b="1" dirty="0">
              <a:solidFill>
                <a:srgbClr val="008080"/>
              </a:solidFill>
            </a:endParaRPr>
          </a:p>
        </p:txBody>
      </p:sp>
      <p:sp>
        <p:nvSpPr>
          <p:cNvPr id="12" name="CaixaDeTexto 11">
            <a:extLst>
              <a:ext uri="{FF2B5EF4-FFF2-40B4-BE49-F238E27FC236}">
                <a16:creationId xmlns:a16="http://schemas.microsoft.com/office/drawing/2014/main" id="{AFFE103C-3F45-D141-9CF3-18D751072F4B}"/>
              </a:ext>
            </a:extLst>
          </p:cNvPr>
          <p:cNvSpPr txBox="1"/>
          <p:nvPr/>
        </p:nvSpPr>
        <p:spPr>
          <a:xfrm>
            <a:off x="3154932" y="3538270"/>
            <a:ext cx="2782045" cy="342334"/>
          </a:xfrm>
          <a:prstGeom prst="rect">
            <a:avLst/>
          </a:prstGeom>
          <a:noFill/>
        </p:spPr>
        <p:txBody>
          <a:bodyPr wrap="square" rtlCol="0">
            <a:spAutoFit/>
          </a:bodyPr>
          <a:lstStyle/>
          <a:p>
            <a:pPr defTabSz="257175"/>
            <a:r>
              <a:rPr lang="fr-FR" sz="900" dirty="0">
                <a:solidFill>
                  <a:srgbClr val="FF0000"/>
                </a:solidFill>
              </a:rPr>
              <a:t> </a:t>
            </a:r>
          </a:p>
          <a:p>
            <a:pPr defTabSz="257175"/>
            <a:r>
              <a:rPr lang="pt-PT" sz="900" b="1" i="1" dirty="0">
                <a:solidFill>
                  <a:srgbClr val="007572"/>
                </a:solidFill>
                <a:latin typeface="Century Gothic" pitchFamily="34" charset="0"/>
              </a:rPr>
              <a:t>Adapté  de “Integrated Diabetes Care: Joslin Diabetes Center”</a:t>
            </a:r>
          </a:p>
          <a:p>
            <a:pPr defTabSz="257175"/>
            <a:r>
              <a:rPr lang="pt-PT" sz="900" b="1" i="1" dirty="0">
                <a:solidFill>
                  <a:srgbClr val="007572"/>
                </a:solidFill>
                <a:latin typeface="Century Gothic" pitchFamily="34" charset="0"/>
              </a:rPr>
              <a:t>Michael </a:t>
            </a:r>
            <a:r>
              <a:rPr lang="pt-PT" sz="900" b="1" i="1" dirty="0" err="1">
                <a:solidFill>
                  <a:srgbClr val="007572"/>
                </a:solidFill>
                <a:latin typeface="Century Gothic" pitchFamily="34" charset="0"/>
              </a:rPr>
              <a:t>Porter</a:t>
            </a:r>
            <a:r>
              <a:rPr lang="pt-PT" sz="900" b="1" i="1" dirty="0">
                <a:solidFill>
                  <a:srgbClr val="007572"/>
                </a:solidFill>
                <a:latin typeface="Century Gothic" pitchFamily="34" charset="0"/>
              </a:rPr>
              <a:t>, </a:t>
            </a:r>
            <a:r>
              <a:rPr lang="pt-PT" sz="900" b="1" i="1" dirty="0" err="1">
                <a:solidFill>
                  <a:srgbClr val="007572"/>
                </a:solidFill>
                <a:latin typeface="Century Gothic" pitchFamily="34" charset="0"/>
              </a:rPr>
              <a:t>Integrated</a:t>
            </a:r>
            <a:r>
              <a:rPr lang="pt-PT" sz="900" b="1" i="1" dirty="0">
                <a:solidFill>
                  <a:srgbClr val="007572"/>
                </a:solidFill>
                <a:latin typeface="Century Gothic" pitchFamily="34" charset="0"/>
              </a:rPr>
              <a:t> </a:t>
            </a:r>
            <a:r>
              <a:rPr lang="pt-PT" sz="900" b="1" i="1" dirty="0" err="1">
                <a:solidFill>
                  <a:srgbClr val="007572"/>
                </a:solidFill>
                <a:latin typeface="Century Gothic" pitchFamily="34" charset="0"/>
              </a:rPr>
              <a:t>Measurement</a:t>
            </a:r>
            <a:endParaRPr lang="pt-PT" sz="900" b="1" i="1" dirty="0">
              <a:solidFill>
                <a:srgbClr val="007572"/>
              </a:solidFill>
              <a:latin typeface="Century Gothic" pitchFamily="34" charset="0"/>
            </a:endParaRPr>
          </a:p>
        </p:txBody>
      </p:sp>
      <p:sp>
        <p:nvSpPr>
          <p:cNvPr id="13" name="Rectangle 12">
            <a:extLst>
              <a:ext uri="{FF2B5EF4-FFF2-40B4-BE49-F238E27FC236}">
                <a16:creationId xmlns:a16="http://schemas.microsoft.com/office/drawing/2014/main" id="{20FE38A3-EC07-2D4F-9110-3BAFCF2987A7}"/>
              </a:ext>
            </a:extLst>
          </p:cNvPr>
          <p:cNvSpPr/>
          <p:nvPr/>
        </p:nvSpPr>
        <p:spPr>
          <a:xfrm>
            <a:off x="3011118" y="1605230"/>
            <a:ext cx="3690865" cy="2791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63530CD6-680D-4A40-9E44-52FF56E8991F}"/>
              </a:ext>
            </a:extLst>
          </p:cNvPr>
          <p:cNvSpPr/>
          <p:nvPr/>
        </p:nvSpPr>
        <p:spPr>
          <a:xfrm>
            <a:off x="3154932" y="1506642"/>
            <a:ext cx="3690865" cy="2556726"/>
          </a:xfrm>
          <a:prstGeom prst="rect">
            <a:avLst/>
          </a:prstGeom>
        </p:spPr>
        <p:txBody>
          <a:bodyPr wrap="square">
            <a:spAutoFit/>
          </a:bodyPr>
          <a:lstStyle/>
          <a:p>
            <a:pPr>
              <a:lnSpc>
                <a:spcPct val="150000"/>
              </a:lnSpc>
            </a:pPr>
            <a:r>
              <a:rPr lang="fr-FR" sz="1200" b="1" dirty="0">
                <a:solidFill>
                  <a:schemeClr val="accent1">
                    <a:lumMod val="75000"/>
                  </a:schemeClr>
                </a:solidFill>
              </a:rPr>
              <a:t>1-  entrée administrative </a:t>
            </a:r>
          </a:p>
          <a:p>
            <a:pPr>
              <a:lnSpc>
                <a:spcPct val="150000"/>
              </a:lnSpc>
            </a:pPr>
            <a:r>
              <a:rPr lang="fr-FR" sz="1200" b="1" dirty="0">
                <a:solidFill>
                  <a:schemeClr val="accent1">
                    <a:lumMod val="75000"/>
                  </a:schemeClr>
                </a:solidFill>
              </a:rPr>
              <a:t>2- endocrinologue</a:t>
            </a:r>
          </a:p>
          <a:p>
            <a:pPr>
              <a:lnSpc>
                <a:spcPct val="150000"/>
              </a:lnSpc>
            </a:pPr>
            <a:r>
              <a:rPr lang="fr-FR" sz="1200" b="1" dirty="0">
                <a:solidFill>
                  <a:schemeClr val="accent1">
                    <a:lumMod val="75000"/>
                  </a:schemeClr>
                </a:solidFill>
              </a:rPr>
              <a:t>3- infirmière coordinatrice (infirmière clinicienne)</a:t>
            </a:r>
          </a:p>
          <a:p>
            <a:pPr>
              <a:lnSpc>
                <a:spcPct val="150000"/>
              </a:lnSpc>
            </a:pPr>
            <a:r>
              <a:rPr lang="fr-FR" sz="1200" b="1" dirty="0">
                <a:solidFill>
                  <a:schemeClr val="accent1">
                    <a:lumMod val="75000"/>
                  </a:schemeClr>
                </a:solidFill>
              </a:rPr>
              <a:t>4- examen des yeux</a:t>
            </a:r>
          </a:p>
          <a:p>
            <a:pPr>
              <a:lnSpc>
                <a:spcPct val="150000"/>
              </a:lnSpc>
            </a:pPr>
            <a:r>
              <a:rPr lang="fr-FR" sz="1200" b="1" dirty="0">
                <a:solidFill>
                  <a:schemeClr val="accent1">
                    <a:lumMod val="75000"/>
                  </a:schemeClr>
                </a:solidFill>
              </a:rPr>
              <a:t>5- laboratoire bilan sanguin, urinaire</a:t>
            </a:r>
          </a:p>
          <a:p>
            <a:pPr>
              <a:lnSpc>
                <a:spcPct val="150000"/>
              </a:lnSpc>
            </a:pPr>
            <a:r>
              <a:rPr lang="fr-FR" sz="1200" b="1" dirty="0">
                <a:solidFill>
                  <a:schemeClr val="accent1">
                    <a:lumMod val="75000"/>
                  </a:schemeClr>
                </a:solidFill>
              </a:rPr>
              <a:t>6- éducation thérapeutique du diabétique</a:t>
            </a:r>
          </a:p>
          <a:p>
            <a:pPr>
              <a:lnSpc>
                <a:spcPct val="150000"/>
              </a:lnSpc>
            </a:pPr>
            <a:r>
              <a:rPr lang="fr-FR" sz="1200" b="1" dirty="0">
                <a:solidFill>
                  <a:schemeClr val="accent1">
                    <a:lumMod val="75000"/>
                  </a:schemeClr>
                </a:solidFill>
              </a:rPr>
              <a:t>7- santé mentale</a:t>
            </a:r>
          </a:p>
          <a:p>
            <a:pPr>
              <a:lnSpc>
                <a:spcPct val="150000"/>
              </a:lnSpc>
            </a:pPr>
            <a:r>
              <a:rPr lang="fr-FR" sz="1200" b="1" dirty="0">
                <a:solidFill>
                  <a:schemeClr val="accent1">
                    <a:lumMod val="75000"/>
                  </a:schemeClr>
                </a:solidFill>
              </a:rPr>
              <a:t>8- surveillance rénale</a:t>
            </a:r>
          </a:p>
          <a:p>
            <a:pPr>
              <a:lnSpc>
                <a:spcPct val="150000"/>
              </a:lnSpc>
            </a:pPr>
            <a:r>
              <a:rPr lang="fr-FR" sz="1200" b="1" dirty="0">
                <a:solidFill>
                  <a:schemeClr val="accent1">
                    <a:lumMod val="75000"/>
                  </a:schemeClr>
                </a:solidFill>
              </a:rPr>
              <a:t>9- sortie administrative </a:t>
            </a:r>
          </a:p>
        </p:txBody>
      </p:sp>
    </p:spTree>
    <p:extLst>
      <p:ext uri="{BB962C8B-B14F-4D97-AF65-F5344CB8AC3E}">
        <p14:creationId xmlns:p14="http://schemas.microsoft.com/office/powerpoint/2010/main" val="3212974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B15395-3F07-A548-9474-39DE328A1AD8}"/>
              </a:ext>
            </a:extLst>
          </p:cNvPr>
          <p:cNvSpPr>
            <a:spLocks noGrp="1"/>
          </p:cNvSpPr>
          <p:nvPr>
            <p:ph type="title"/>
          </p:nvPr>
        </p:nvSpPr>
        <p:spPr/>
        <p:txBody>
          <a:bodyPr/>
          <a:lstStyle/>
          <a:p>
            <a:r>
              <a:rPr lang="fr-FR" dirty="0"/>
              <a:t>Circuit de dépistage</a:t>
            </a:r>
            <a:br>
              <a:rPr lang="fr-FR" dirty="0"/>
            </a:br>
            <a:r>
              <a:rPr lang="fr-FR" dirty="0"/>
              <a:t>de la rétinopathie diabétique</a:t>
            </a:r>
          </a:p>
        </p:txBody>
      </p:sp>
      <p:pic>
        <p:nvPicPr>
          <p:cNvPr id="13" name="Marcador de Posição de Conteúdo 3">
            <a:extLst>
              <a:ext uri="{FF2B5EF4-FFF2-40B4-BE49-F238E27FC236}">
                <a16:creationId xmlns:a16="http://schemas.microsoft.com/office/drawing/2014/main" id="{AD8A3A20-FA2E-3B4D-964A-11B7F286889A}"/>
              </a:ext>
            </a:extLst>
          </p:cNvPr>
          <p:cNvPicPr>
            <a:picLocks noGrp="1" noChangeAspect="1"/>
          </p:cNvPicPr>
          <p:nvPr>
            <p:ph idx="1"/>
          </p:nvPr>
        </p:nvPicPr>
        <p:blipFill>
          <a:blip r:embed="rId2"/>
          <a:stretch>
            <a:fillRect/>
          </a:stretch>
        </p:blipFill>
        <p:spPr>
          <a:xfrm>
            <a:off x="862035" y="1093494"/>
            <a:ext cx="1730835" cy="2829624"/>
          </a:xfrm>
          <a:prstGeom prst="rect">
            <a:avLst/>
          </a:prstGeom>
        </p:spPr>
      </p:pic>
      <p:sp>
        <p:nvSpPr>
          <p:cNvPr id="14" name="Retângulo 5">
            <a:extLst>
              <a:ext uri="{FF2B5EF4-FFF2-40B4-BE49-F238E27FC236}">
                <a16:creationId xmlns:a16="http://schemas.microsoft.com/office/drawing/2014/main" id="{AE6D247A-DCBA-FF43-8D8F-BFB7E4AF0B66}"/>
              </a:ext>
            </a:extLst>
          </p:cNvPr>
          <p:cNvSpPr/>
          <p:nvPr/>
        </p:nvSpPr>
        <p:spPr>
          <a:xfrm>
            <a:off x="917943" y="3793224"/>
            <a:ext cx="3590195" cy="646331"/>
          </a:xfrm>
          <a:prstGeom prst="rect">
            <a:avLst/>
          </a:prstGeom>
        </p:spPr>
        <p:txBody>
          <a:bodyPr wrap="square">
            <a:spAutoFit/>
          </a:bodyPr>
          <a:lstStyle/>
          <a:p>
            <a:r>
              <a:rPr lang="fr-FR" dirty="0">
                <a:solidFill>
                  <a:srgbClr val="006666"/>
                </a:solidFill>
              </a:rPr>
              <a:t>MF référence les patients présentant des critères de dépistage</a:t>
            </a:r>
            <a:endParaRPr lang="pt-PT" dirty="0">
              <a:solidFill>
                <a:srgbClr val="006666"/>
              </a:solidFill>
            </a:endParaRPr>
          </a:p>
        </p:txBody>
      </p:sp>
      <p:sp>
        <p:nvSpPr>
          <p:cNvPr id="15" name="Retângulo 6">
            <a:extLst>
              <a:ext uri="{FF2B5EF4-FFF2-40B4-BE49-F238E27FC236}">
                <a16:creationId xmlns:a16="http://schemas.microsoft.com/office/drawing/2014/main" id="{EC082632-2F8F-6A48-B226-6E7B6C8C0177}"/>
              </a:ext>
            </a:extLst>
          </p:cNvPr>
          <p:cNvSpPr/>
          <p:nvPr/>
        </p:nvSpPr>
        <p:spPr>
          <a:xfrm>
            <a:off x="4572000" y="3792495"/>
            <a:ext cx="5343525" cy="646331"/>
          </a:xfrm>
          <a:prstGeom prst="rect">
            <a:avLst/>
          </a:prstGeom>
        </p:spPr>
        <p:txBody>
          <a:bodyPr wrap="square">
            <a:spAutoFit/>
          </a:bodyPr>
          <a:lstStyle/>
          <a:p>
            <a:r>
              <a:rPr lang="fr-FR" dirty="0">
                <a:solidFill>
                  <a:srgbClr val="006666"/>
                </a:solidFill>
              </a:rPr>
              <a:t>+ Rapport</a:t>
            </a:r>
          </a:p>
          <a:p>
            <a:r>
              <a:rPr lang="fr-FR" dirty="0">
                <a:solidFill>
                  <a:srgbClr val="006666"/>
                </a:solidFill>
              </a:rPr>
              <a:t> + Rétinopathie (jusqu’à 30 jours de référence)</a:t>
            </a:r>
            <a:endParaRPr lang="pt-PT" dirty="0">
              <a:solidFill>
                <a:srgbClr val="006666"/>
              </a:solidFill>
            </a:endParaRPr>
          </a:p>
        </p:txBody>
      </p:sp>
      <p:grpSp>
        <p:nvGrpSpPr>
          <p:cNvPr id="16" name="Groupe 15">
            <a:extLst>
              <a:ext uri="{FF2B5EF4-FFF2-40B4-BE49-F238E27FC236}">
                <a16:creationId xmlns:a16="http://schemas.microsoft.com/office/drawing/2014/main" id="{7AD6BEE6-AEA6-C945-82A9-53569872CF37}"/>
              </a:ext>
            </a:extLst>
          </p:cNvPr>
          <p:cNvGrpSpPr/>
          <p:nvPr/>
        </p:nvGrpSpPr>
        <p:grpSpPr>
          <a:xfrm>
            <a:off x="1288966" y="1864498"/>
            <a:ext cx="7337100" cy="1654681"/>
            <a:chOff x="1925070" y="3248025"/>
            <a:chExt cx="7337100" cy="1654681"/>
          </a:xfrm>
        </p:grpSpPr>
        <p:pic>
          <p:nvPicPr>
            <p:cNvPr id="17" name="Imagem 4">
              <a:extLst>
                <a:ext uri="{FF2B5EF4-FFF2-40B4-BE49-F238E27FC236}">
                  <a16:creationId xmlns:a16="http://schemas.microsoft.com/office/drawing/2014/main" id="{8E17C324-4283-8243-871C-51AA87219804}"/>
                </a:ext>
              </a:extLst>
            </p:cNvPr>
            <p:cNvPicPr>
              <a:picLocks noChangeAspect="1"/>
            </p:cNvPicPr>
            <p:nvPr/>
          </p:nvPicPr>
          <p:blipFill>
            <a:blip r:embed="rId3"/>
            <a:stretch>
              <a:fillRect/>
            </a:stretch>
          </p:blipFill>
          <p:spPr>
            <a:xfrm>
              <a:off x="6525583" y="3248025"/>
              <a:ext cx="2736587" cy="1654681"/>
            </a:xfrm>
            <a:prstGeom prst="rect">
              <a:avLst/>
            </a:prstGeom>
          </p:spPr>
        </p:pic>
        <p:pic>
          <p:nvPicPr>
            <p:cNvPr id="18" name="Imagem 1">
              <a:extLst>
                <a:ext uri="{FF2B5EF4-FFF2-40B4-BE49-F238E27FC236}">
                  <a16:creationId xmlns:a16="http://schemas.microsoft.com/office/drawing/2014/main" id="{EF5761B6-CBFE-864A-848E-443E24FAD4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5070" y="3952204"/>
              <a:ext cx="880526" cy="860583"/>
            </a:xfrm>
            <a:prstGeom prst="rect">
              <a:avLst/>
            </a:prstGeom>
          </p:spPr>
        </p:pic>
        <p:grpSp>
          <p:nvGrpSpPr>
            <p:cNvPr id="19" name="Grupo 5">
              <a:extLst>
                <a:ext uri="{FF2B5EF4-FFF2-40B4-BE49-F238E27FC236}">
                  <a16:creationId xmlns:a16="http://schemas.microsoft.com/office/drawing/2014/main" id="{14EC2A41-7545-7E4D-B2C3-4DBC06360919}"/>
                </a:ext>
              </a:extLst>
            </p:cNvPr>
            <p:cNvGrpSpPr/>
            <p:nvPr/>
          </p:nvGrpSpPr>
          <p:grpSpPr>
            <a:xfrm>
              <a:off x="3262744" y="3494627"/>
              <a:ext cx="2676962" cy="593152"/>
              <a:chOff x="2041499" y="2948996"/>
              <a:chExt cx="3569282" cy="1182885"/>
            </a:xfrm>
          </p:grpSpPr>
          <p:sp>
            <p:nvSpPr>
              <p:cNvPr id="21" name="Rectângulo 4">
                <a:extLst>
                  <a:ext uri="{FF2B5EF4-FFF2-40B4-BE49-F238E27FC236}">
                    <a16:creationId xmlns:a16="http://schemas.microsoft.com/office/drawing/2014/main" id="{D8655913-F2FE-D74E-8D4E-9BD1EFD56FBA}"/>
                  </a:ext>
                </a:extLst>
              </p:cNvPr>
              <p:cNvSpPr/>
              <p:nvPr/>
            </p:nvSpPr>
            <p:spPr>
              <a:xfrm>
                <a:off x="2041499" y="2948996"/>
                <a:ext cx="3569282" cy="492442"/>
              </a:xfrm>
              <a:prstGeom prst="rect">
                <a:avLst/>
              </a:prstGeom>
            </p:spPr>
            <p:txBody>
              <a:bodyPr wrap="square">
                <a:spAutoFit/>
              </a:bodyPr>
              <a:lstStyle/>
              <a:p>
                <a:pPr algn="ctr"/>
                <a:r>
                  <a:rPr lang="fr-FR" dirty="0"/>
                  <a:t>Projections SIIMA</a:t>
                </a:r>
                <a:endParaRPr lang="pt-PT" dirty="0"/>
              </a:p>
            </p:txBody>
          </p:sp>
          <p:cxnSp>
            <p:nvCxnSpPr>
              <p:cNvPr id="22" name="Conexão recta unidireccional 17">
                <a:extLst>
                  <a:ext uri="{FF2B5EF4-FFF2-40B4-BE49-F238E27FC236}">
                    <a16:creationId xmlns:a16="http://schemas.microsoft.com/office/drawing/2014/main" id="{49A4621C-6785-BF40-ACA1-E734A009FAAE}"/>
                  </a:ext>
                </a:extLst>
              </p:cNvPr>
              <p:cNvCxnSpPr/>
              <p:nvPr/>
            </p:nvCxnSpPr>
            <p:spPr>
              <a:xfrm>
                <a:off x="2826326" y="4131881"/>
                <a:ext cx="22919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20" name="Conexão recta unidireccional 19">
              <a:extLst>
                <a:ext uri="{FF2B5EF4-FFF2-40B4-BE49-F238E27FC236}">
                  <a16:creationId xmlns:a16="http://schemas.microsoft.com/office/drawing/2014/main" id="{738A9336-261B-5A4F-AB0B-4B57C9C5C754}"/>
                </a:ext>
              </a:extLst>
            </p:cNvPr>
            <p:cNvCxnSpPr>
              <a:cxnSpLocks/>
            </p:cNvCxnSpPr>
            <p:nvPr/>
          </p:nvCxnSpPr>
          <p:spPr>
            <a:xfrm flipH="1">
              <a:off x="3851364" y="4406169"/>
              <a:ext cx="171895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52257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622D9E-0FED-6F48-B712-D052D677DF47}"/>
              </a:ext>
            </a:extLst>
          </p:cNvPr>
          <p:cNvSpPr>
            <a:spLocks noGrp="1"/>
          </p:cNvSpPr>
          <p:nvPr>
            <p:ph type="title"/>
          </p:nvPr>
        </p:nvSpPr>
        <p:spPr/>
        <p:txBody>
          <a:bodyPr/>
          <a:lstStyle/>
          <a:p>
            <a:r>
              <a:rPr lang="fr-FR" dirty="0"/>
              <a:t>Intégration des soins à l’ULSM</a:t>
            </a:r>
          </a:p>
        </p:txBody>
      </p:sp>
      <p:sp>
        <p:nvSpPr>
          <p:cNvPr id="5" name="Espace réservé du contenu 4">
            <a:extLst>
              <a:ext uri="{FF2B5EF4-FFF2-40B4-BE49-F238E27FC236}">
                <a16:creationId xmlns:a16="http://schemas.microsoft.com/office/drawing/2014/main" id="{D18F416E-6BB4-F540-AE48-39B7A8FB385F}"/>
              </a:ext>
            </a:extLst>
          </p:cNvPr>
          <p:cNvSpPr>
            <a:spLocks noGrp="1"/>
          </p:cNvSpPr>
          <p:nvPr>
            <p:ph idx="1"/>
          </p:nvPr>
        </p:nvSpPr>
        <p:spPr/>
        <p:txBody>
          <a:bodyPr>
            <a:normAutofit fontScale="62500" lnSpcReduction="20000"/>
          </a:bodyPr>
          <a:lstStyle/>
          <a:p>
            <a:pPr marL="0" indent="0">
              <a:buNone/>
            </a:pPr>
            <a:r>
              <a:rPr lang="pt-PT" b="1" dirty="0" err="1"/>
              <a:t>Bronchopneumopathie</a:t>
            </a:r>
            <a:r>
              <a:rPr lang="pt-PT" b="1" dirty="0"/>
              <a:t> </a:t>
            </a:r>
            <a:r>
              <a:rPr lang="pt-PT" b="1" dirty="0" err="1"/>
              <a:t>chronique</a:t>
            </a:r>
            <a:r>
              <a:rPr lang="pt-PT" b="1" dirty="0"/>
              <a:t> </a:t>
            </a:r>
            <a:r>
              <a:rPr lang="pt-PT" b="1" dirty="0" err="1"/>
              <a:t>obstructive</a:t>
            </a:r>
            <a:r>
              <a:rPr lang="pt-PT" b="1" dirty="0"/>
              <a:t> (BPCO) </a:t>
            </a:r>
          </a:p>
          <a:p>
            <a:pPr marL="0" indent="0">
              <a:buNone/>
            </a:pPr>
            <a:r>
              <a:rPr lang="pt-PT" dirty="0"/>
              <a:t>Soins de </a:t>
            </a:r>
            <a:r>
              <a:rPr lang="pt-PT" dirty="0" err="1"/>
              <a:t>santé</a:t>
            </a:r>
            <a:r>
              <a:rPr lang="pt-PT" dirty="0"/>
              <a:t> </a:t>
            </a:r>
            <a:r>
              <a:rPr lang="pt-PT" dirty="0" err="1"/>
              <a:t>primaires</a:t>
            </a:r>
            <a:r>
              <a:rPr lang="pt-PT" dirty="0"/>
              <a:t> :</a:t>
            </a:r>
          </a:p>
          <a:p>
            <a:r>
              <a:rPr lang="pt-PT" dirty="0" err="1"/>
              <a:t>Diagnostic</a:t>
            </a:r>
            <a:r>
              <a:rPr lang="pt-PT" dirty="0"/>
              <a:t> de la BPCO</a:t>
            </a:r>
          </a:p>
          <a:p>
            <a:r>
              <a:rPr lang="pt-PT" dirty="0" err="1"/>
              <a:t>Réalisation</a:t>
            </a:r>
            <a:r>
              <a:rPr lang="pt-PT" dirty="0"/>
              <a:t> de la </a:t>
            </a:r>
            <a:r>
              <a:rPr lang="pt-PT" dirty="0" err="1"/>
              <a:t>spirométrie</a:t>
            </a:r>
            <a:endParaRPr lang="pt-PT" dirty="0"/>
          </a:p>
          <a:p>
            <a:r>
              <a:rPr lang="fr-FR" dirty="0"/>
              <a:t>Traitement des stades légers et modérés </a:t>
            </a:r>
            <a:br>
              <a:rPr lang="fr-FR" dirty="0"/>
            </a:br>
            <a:r>
              <a:rPr lang="fr-FR" dirty="0"/>
              <a:t>(environ 90% sont diagnostiqués dans ce degré) </a:t>
            </a:r>
          </a:p>
          <a:p>
            <a:pPr lvl="0"/>
            <a:endParaRPr lang="pt-PT" dirty="0"/>
          </a:p>
          <a:p>
            <a:pPr marL="0" lvl="0" indent="0">
              <a:buNone/>
            </a:pPr>
            <a:r>
              <a:rPr lang="pt-PT" dirty="0" err="1"/>
              <a:t>Hôpital</a:t>
            </a:r>
            <a:r>
              <a:rPr lang="pt-PT" dirty="0"/>
              <a:t> Pedro Hispano : </a:t>
            </a:r>
          </a:p>
          <a:p>
            <a:r>
              <a:rPr lang="fr-FR" dirty="0"/>
              <a:t>Dans le service de pneumologie : </a:t>
            </a:r>
            <a:br>
              <a:rPr lang="fr-FR" dirty="0"/>
            </a:br>
            <a:r>
              <a:rPr lang="fr-FR" dirty="0"/>
              <a:t>laboratoire de la fonction respiratoire</a:t>
            </a:r>
          </a:p>
          <a:p>
            <a:r>
              <a:rPr lang="fr-FR" dirty="0"/>
              <a:t>Diagnostic et traitement des patients complexes</a:t>
            </a:r>
          </a:p>
          <a:p>
            <a:r>
              <a:rPr lang="pt-PT" dirty="0" err="1"/>
              <a:t>Ventilation</a:t>
            </a:r>
            <a:r>
              <a:rPr lang="pt-PT" dirty="0"/>
              <a:t>/</a:t>
            </a:r>
            <a:r>
              <a:rPr lang="pt-PT" dirty="0" err="1"/>
              <a:t>oxygénothérapie</a:t>
            </a:r>
            <a:endParaRPr lang="pt-PT" dirty="0"/>
          </a:p>
          <a:p>
            <a:endParaRPr lang="fr-FR" dirty="0"/>
          </a:p>
        </p:txBody>
      </p:sp>
      <p:pic>
        <p:nvPicPr>
          <p:cNvPr id="12" name="Imagem 3">
            <a:extLst>
              <a:ext uri="{FF2B5EF4-FFF2-40B4-BE49-F238E27FC236}">
                <a16:creationId xmlns:a16="http://schemas.microsoft.com/office/drawing/2014/main" id="{00DDC673-D7D8-1B4E-AC90-0AB802CFDAB1}"/>
              </a:ext>
            </a:extLst>
          </p:cNvPr>
          <p:cNvPicPr>
            <a:picLocks noChangeAspect="1"/>
          </p:cNvPicPr>
          <p:nvPr/>
        </p:nvPicPr>
        <p:blipFill>
          <a:blip r:embed="rId2"/>
          <a:stretch>
            <a:fillRect/>
          </a:stretch>
        </p:blipFill>
        <p:spPr>
          <a:xfrm>
            <a:off x="5773677" y="1847669"/>
            <a:ext cx="3301638" cy="2573640"/>
          </a:xfrm>
          <a:prstGeom prst="rect">
            <a:avLst/>
          </a:prstGeom>
        </p:spPr>
      </p:pic>
    </p:spTree>
    <p:extLst>
      <p:ext uri="{BB962C8B-B14F-4D97-AF65-F5344CB8AC3E}">
        <p14:creationId xmlns:p14="http://schemas.microsoft.com/office/powerpoint/2010/main" val="3990829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A14045-0501-2942-BE2A-96D5079BC3B1}"/>
              </a:ext>
            </a:extLst>
          </p:cNvPr>
          <p:cNvSpPr>
            <a:spLocks noGrp="1"/>
          </p:cNvSpPr>
          <p:nvPr>
            <p:ph type="title"/>
          </p:nvPr>
        </p:nvSpPr>
        <p:spPr>
          <a:xfrm>
            <a:off x="628650" y="-275446"/>
            <a:ext cx="7886700" cy="994172"/>
          </a:xfrm>
        </p:spPr>
        <p:txBody>
          <a:bodyPr/>
          <a:lstStyle/>
          <a:p>
            <a:r>
              <a:rPr lang="fr-FR" dirty="0"/>
              <a:t>Unités de soins communautaires (UCC) </a:t>
            </a:r>
          </a:p>
        </p:txBody>
      </p:sp>
      <p:sp>
        <p:nvSpPr>
          <p:cNvPr id="4" name="Título 3">
            <a:extLst>
              <a:ext uri="{FF2B5EF4-FFF2-40B4-BE49-F238E27FC236}">
                <a16:creationId xmlns:a16="http://schemas.microsoft.com/office/drawing/2014/main" id="{94B45AE5-F7F0-7543-85E8-8AB95DC7B98A}"/>
              </a:ext>
            </a:extLst>
          </p:cNvPr>
          <p:cNvSpPr txBox="1">
            <a:spLocks/>
          </p:cNvSpPr>
          <p:nvPr/>
        </p:nvSpPr>
        <p:spPr>
          <a:xfrm>
            <a:off x="7211014" y="3072676"/>
            <a:ext cx="1525403" cy="827314"/>
          </a:xfrm>
          <a:prstGeom prst="rect">
            <a:avLst/>
          </a:prstGeom>
        </p:spPr>
        <p:txBody>
          <a:bodyPr vert="horz" lIns="0" tIns="0" rIns="0" bIns="0" rtlCol="0" anchor="b" anchorCtr="0">
            <a:normAutofit lnSpcReduction="10000"/>
          </a:bodyPr>
          <a:lstStyle>
            <a:lvl1pPr algn="l" defTabSz="685800" rtl="0" eaLnBrk="1" fontAlgn="b" latinLnBrk="0" hangingPunct="1">
              <a:lnSpc>
                <a:spcPct val="80000"/>
              </a:lnSpc>
              <a:spcBef>
                <a:spcPct val="0"/>
              </a:spcBef>
              <a:buNone/>
              <a:defRPr sz="3300" kern="1200">
                <a:solidFill>
                  <a:schemeClr val="tx1"/>
                </a:solidFill>
                <a:latin typeface="+mj-lt"/>
                <a:ea typeface="+mj-ea"/>
                <a:cs typeface="+mj-cs"/>
              </a:defRPr>
            </a:lvl1pPr>
          </a:lstStyle>
          <a:p>
            <a:r>
              <a:rPr lang="pt-PT" sz="4000" b="1">
                <a:solidFill>
                  <a:srgbClr val="006666"/>
                </a:solidFill>
              </a:rPr>
              <a:t>BPCO</a:t>
            </a:r>
            <a:br>
              <a:rPr lang="pt-PT"/>
            </a:br>
            <a:endParaRPr lang="pt-PT" dirty="0"/>
          </a:p>
        </p:txBody>
      </p:sp>
      <p:sp>
        <p:nvSpPr>
          <p:cNvPr id="5" name="Marcador de Posição de Conteúdo 2">
            <a:extLst>
              <a:ext uri="{FF2B5EF4-FFF2-40B4-BE49-F238E27FC236}">
                <a16:creationId xmlns:a16="http://schemas.microsoft.com/office/drawing/2014/main" id="{B5844551-F61D-4E4E-B6A6-F5C53663F623}"/>
              </a:ext>
            </a:extLst>
          </p:cNvPr>
          <p:cNvSpPr txBox="1">
            <a:spLocks/>
          </p:cNvSpPr>
          <p:nvPr/>
        </p:nvSpPr>
        <p:spPr>
          <a:xfrm>
            <a:off x="628650" y="3508129"/>
            <a:ext cx="8221152" cy="1006468"/>
          </a:xfrm>
          <a:prstGeom prst="rect">
            <a:avLst/>
          </a:prstGeom>
        </p:spPr>
        <p:txBody>
          <a:bodyPr/>
          <a:lstStyle>
            <a:lvl1pPr marL="180000" indent="-180000" algn="l" defTabSz="685800" rtl="0" eaLnBrk="1" latinLnBrk="0" hangingPunct="1">
              <a:lnSpc>
                <a:spcPct val="80000"/>
              </a:lnSpc>
              <a:spcBef>
                <a:spcPts val="1000"/>
              </a:spcBef>
              <a:buClr>
                <a:srgbClr val="B9D137"/>
              </a:buClr>
              <a:buFont typeface="Arial" panose="020B0604020202020204" pitchFamily="34" charset="0"/>
              <a:buChar char="•"/>
              <a:defRPr sz="2400" kern="1200">
                <a:solidFill>
                  <a:schemeClr val="tx1"/>
                </a:solidFill>
                <a:latin typeface="+mn-lt"/>
                <a:ea typeface="+mn-ea"/>
                <a:cs typeface="+mn-cs"/>
              </a:defRPr>
            </a:lvl1pPr>
            <a:lvl2pPr marL="180000" indent="-180000" algn="l" defTabSz="685800" rtl="0" eaLnBrk="1" latinLnBrk="0" hangingPunct="1">
              <a:lnSpc>
                <a:spcPct val="80000"/>
              </a:lnSpc>
              <a:spcBef>
                <a:spcPts val="375"/>
              </a:spcBef>
              <a:buClr>
                <a:srgbClr val="B9D137"/>
              </a:buClr>
              <a:buFont typeface="Arial" panose="020B0604020202020204" pitchFamily="34" charset="0"/>
              <a:buChar char="•"/>
              <a:defRPr sz="2400" b="1" kern="1200">
                <a:solidFill>
                  <a:schemeClr val="tx1"/>
                </a:solidFill>
                <a:latin typeface="+mn-lt"/>
                <a:ea typeface="+mn-ea"/>
                <a:cs typeface="+mn-cs"/>
              </a:defRPr>
            </a:lvl2pPr>
            <a:lvl3pPr marL="180000" indent="-180000" algn="l" defTabSz="685800" rtl="0" eaLnBrk="1" latinLnBrk="0" hangingPunct="1">
              <a:lnSpc>
                <a:spcPct val="80000"/>
              </a:lnSpc>
              <a:spcBef>
                <a:spcPts val="375"/>
              </a:spcBef>
              <a:buClr>
                <a:srgbClr val="B9D137"/>
              </a:buClr>
              <a:buFont typeface="Arial" panose="020B0604020202020204" pitchFamily="34" charset="0"/>
              <a:buChar char="•"/>
              <a:defRPr sz="1800" kern="1200">
                <a:solidFill>
                  <a:schemeClr val="tx1"/>
                </a:solidFill>
                <a:latin typeface="+mn-lt"/>
                <a:ea typeface="+mn-ea"/>
                <a:cs typeface="+mn-cs"/>
              </a:defRPr>
            </a:lvl3pPr>
            <a:lvl4pPr marL="180000" indent="-180000" algn="l" defTabSz="685800" rtl="0" eaLnBrk="1" latinLnBrk="0" hangingPunct="1">
              <a:lnSpc>
                <a:spcPct val="80000"/>
              </a:lnSpc>
              <a:spcBef>
                <a:spcPts val="375"/>
              </a:spcBef>
              <a:buClr>
                <a:srgbClr val="B9D137"/>
              </a:buClr>
              <a:buFont typeface="Arial" panose="020B0604020202020204" pitchFamily="34" charset="0"/>
              <a:buChar char="•"/>
              <a:defRPr sz="1800" b="1" kern="1200">
                <a:solidFill>
                  <a:schemeClr val="tx1"/>
                </a:solidFill>
                <a:latin typeface="+mn-lt"/>
                <a:ea typeface="+mn-ea"/>
                <a:cs typeface="+mn-cs"/>
              </a:defRPr>
            </a:lvl4pPr>
            <a:lvl5pPr marL="180000" indent="-180000" algn="l" defTabSz="685800" rtl="0" eaLnBrk="1" latinLnBrk="0" hangingPunct="1">
              <a:lnSpc>
                <a:spcPct val="80000"/>
              </a:lnSpc>
              <a:spcBef>
                <a:spcPts val="375"/>
              </a:spcBef>
              <a:buClr>
                <a:srgbClr val="B9D137"/>
              </a:buClr>
              <a:buFont typeface="Arial" panose="020B0604020202020204" pitchFamily="34" charset="0"/>
              <a:buChar char="•"/>
              <a:defRPr sz="1800" kern="1200">
                <a:solidFill>
                  <a:schemeClr val="bg1">
                    <a:lumMod val="6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000" dirty="0"/>
              <a:t>Un programme multidisciplinaire de réadaptation respiratoire, </a:t>
            </a:r>
            <a:br>
              <a:rPr lang="fr-FR" sz="2000" dirty="0"/>
            </a:br>
            <a:r>
              <a:rPr lang="fr-FR" sz="2000" dirty="0"/>
              <a:t>développé pour atténuer les symptômes, promouvoir la fonctionnalité </a:t>
            </a:r>
            <a:br>
              <a:rPr lang="fr-FR" sz="2000" dirty="0"/>
            </a:br>
            <a:r>
              <a:rPr lang="fr-FR" sz="2000" dirty="0"/>
              <a:t>et augmenter la participation sociale</a:t>
            </a:r>
            <a:endParaRPr lang="pt-PT" sz="2000" dirty="0"/>
          </a:p>
        </p:txBody>
      </p:sp>
      <p:pic>
        <p:nvPicPr>
          <p:cNvPr id="6" name="Imagem 5">
            <a:extLst>
              <a:ext uri="{FF2B5EF4-FFF2-40B4-BE49-F238E27FC236}">
                <a16:creationId xmlns:a16="http://schemas.microsoft.com/office/drawing/2014/main" id="{A75F183A-0694-E44E-AA0D-4DA17E88E12F}"/>
              </a:ext>
            </a:extLst>
          </p:cNvPr>
          <p:cNvPicPr>
            <a:picLocks noChangeAspect="1"/>
          </p:cNvPicPr>
          <p:nvPr/>
        </p:nvPicPr>
        <p:blipFill>
          <a:blip r:embed="rId2"/>
          <a:stretch>
            <a:fillRect/>
          </a:stretch>
        </p:blipFill>
        <p:spPr>
          <a:xfrm>
            <a:off x="500540" y="607598"/>
            <a:ext cx="5947968" cy="2878735"/>
          </a:xfrm>
          <a:prstGeom prst="rect">
            <a:avLst/>
          </a:prstGeom>
        </p:spPr>
      </p:pic>
      <p:pic>
        <p:nvPicPr>
          <p:cNvPr id="7" name="Picture 7" descr="http://www.designofsignage.com/application/symbol/hospital/image/600x600/respiratory.jpg">
            <a:extLst>
              <a:ext uri="{FF2B5EF4-FFF2-40B4-BE49-F238E27FC236}">
                <a16:creationId xmlns:a16="http://schemas.microsoft.com/office/drawing/2014/main" id="{47B8C835-AD42-194D-8A7C-BCA02104DCA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74392" y="1275577"/>
            <a:ext cx="1000896" cy="154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305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CCABE-234A-3A49-A5C5-5ADADC820439}"/>
              </a:ext>
            </a:extLst>
          </p:cNvPr>
          <p:cNvSpPr>
            <a:spLocks noGrp="1"/>
          </p:cNvSpPr>
          <p:nvPr>
            <p:ph type="title"/>
          </p:nvPr>
        </p:nvSpPr>
        <p:spPr/>
        <p:txBody>
          <a:bodyPr/>
          <a:lstStyle/>
          <a:p>
            <a:r>
              <a:rPr lang="pt-PT" sz="3600" dirty="0" err="1">
                <a:solidFill>
                  <a:srgbClr val="006666"/>
                </a:solidFill>
              </a:rPr>
              <a:t>Dermatologie</a:t>
            </a:r>
            <a:r>
              <a:rPr lang="pt-PT" sz="3600" dirty="0">
                <a:solidFill>
                  <a:srgbClr val="006666"/>
                </a:solidFill>
              </a:rPr>
              <a:t> - </a:t>
            </a:r>
            <a:r>
              <a:rPr lang="pt-PT" sz="3600" dirty="0" err="1">
                <a:solidFill>
                  <a:srgbClr val="006666"/>
                </a:solidFill>
              </a:rPr>
              <a:t>Lésions</a:t>
            </a:r>
            <a:r>
              <a:rPr lang="pt-PT" sz="3600" dirty="0">
                <a:solidFill>
                  <a:srgbClr val="006666"/>
                </a:solidFill>
              </a:rPr>
              <a:t> </a:t>
            </a:r>
            <a:r>
              <a:rPr lang="pt-PT" sz="3600" dirty="0" err="1">
                <a:solidFill>
                  <a:srgbClr val="006666"/>
                </a:solidFill>
              </a:rPr>
              <a:t>cutanées</a:t>
            </a:r>
            <a:r>
              <a:rPr lang="pt-PT" sz="3600" dirty="0">
                <a:solidFill>
                  <a:srgbClr val="006666"/>
                </a:solidFill>
              </a:rPr>
              <a:t> </a:t>
            </a:r>
            <a:endParaRPr lang="fr-FR" dirty="0"/>
          </a:p>
        </p:txBody>
      </p:sp>
      <p:pic>
        <p:nvPicPr>
          <p:cNvPr id="4" name="Marcador de Posição de Conteúdo 8">
            <a:extLst>
              <a:ext uri="{FF2B5EF4-FFF2-40B4-BE49-F238E27FC236}">
                <a16:creationId xmlns:a16="http://schemas.microsoft.com/office/drawing/2014/main" id="{12353744-1496-9B42-A273-BF1B9EE92E3F}"/>
              </a:ext>
            </a:extLst>
          </p:cNvPr>
          <p:cNvPicPr>
            <a:picLocks noChangeAspect="1"/>
          </p:cNvPicPr>
          <p:nvPr/>
        </p:nvPicPr>
        <p:blipFill>
          <a:blip r:embed="rId2"/>
          <a:stretch>
            <a:fillRect/>
          </a:stretch>
        </p:blipFill>
        <p:spPr>
          <a:xfrm>
            <a:off x="1239534" y="2226423"/>
            <a:ext cx="1569858" cy="1909536"/>
          </a:xfrm>
          <a:prstGeom prst="rect">
            <a:avLst/>
          </a:prstGeom>
        </p:spPr>
      </p:pic>
      <p:sp>
        <p:nvSpPr>
          <p:cNvPr id="5" name="Marcador de Posição do Texto 6">
            <a:extLst>
              <a:ext uri="{FF2B5EF4-FFF2-40B4-BE49-F238E27FC236}">
                <a16:creationId xmlns:a16="http://schemas.microsoft.com/office/drawing/2014/main" id="{A11BB1AA-C582-744C-B735-D5A088F540D4}"/>
              </a:ext>
            </a:extLst>
          </p:cNvPr>
          <p:cNvSpPr txBox="1">
            <a:spLocks/>
          </p:cNvSpPr>
          <p:nvPr/>
        </p:nvSpPr>
        <p:spPr>
          <a:xfrm>
            <a:off x="4044360" y="1319203"/>
            <a:ext cx="4932663" cy="908210"/>
          </a:xfrm>
          <a:prstGeom prst="rect">
            <a:avLst/>
          </a:prstGeom>
          <a:noFill/>
          <a:ln>
            <a:solidFill>
              <a:schemeClr val="bg1"/>
            </a:solidFill>
          </a:ln>
        </p:spPr>
        <p:txBody>
          <a:bodyPr/>
          <a:lstStyle>
            <a:lvl1pPr marL="180000" indent="-180000" algn="l" defTabSz="685800" rtl="0" eaLnBrk="1" latinLnBrk="0" hangingPunct="1">
              <a:lnSpc>
                <a:spcPct val="80000"/>
              </a:lnSpc>
              <a:spcBef>
                <a:spcPts val="1000"/>
              </a:spcBef>
              <a:buClr>
                <a:srgbClr val="B9D137"/>
              </a:buClr>
              <a:buFont typeface="Arial" panose="020B0604020202020204" pitchFamily="34" charset="0"/>
              <a:buChar char="•"/>
              <a:defRPr sz="2400" kern="1200">
                <a:solidFill>
                  <a:schemeClr val="tx1"/>
                </a:solidFill>
                <a:latin typeface="+mn-lt"/>
                <a:ea typeface="+mn-ea"/>
                <a:cs typeface="+mn-cs"/>
              </a:defRPr>
            </a:lvl1pPr>
            <a:lvl2pPr marL="180000" indent="-180000" algn="l" defTabSz="685800" rtl="0" eaLnBrk="1" latinLnBrk="0" hangingPunct="1">
              <a:lnSpc>
                <a:spcPct val="80000"/>
              </a:lnSpc>
              <a:spcBef>
                <a:spcPts val="375"/>
              </a:spcBef>
              <a:buClr>
                <a:srgbClr val="B9D137"/>
              </a:buClr>
              <a:buFont typeface="Arial" panose="020B0604020202020204" pitchFamily="34" charset="0"/>
              <a:buChar char="•"/>
              <a:defRPr sz="2400" b="1" kern="1200">
                <a:solidFill>
                  <a:schemeClr val="tx1"/>
                </a:solidFill>
                <a:latin typeface="+mn-lt"/>
                <a:ea typeface="+mn-ea"/>
                <a:cs typeface="+mn-cs"/>
              </a:defRPr>
            </a:lvl2pPr>
            <a:lvl3pPr marL="180000" indent="-180000" algn="l" defTabSz="685800" rtl="0" eaLnBrk="1" latinLnBrk="0" hangingPunct="1">
              <a:lnSpc>
                <a:spcPct val="80000"/>
              </a:lnSpc>
              <a:spcBef>
                <a:spcPts val="375"/>
              </a:spcBef>
              <a:buClr>
                <a:srgbClr val="B9D137"/>
              </a:buClr>
              <a:buFont typeface="Arial" panose="020B0604020202020204" pitchFamily="34" charset="0"/>
              <a:buChar char="•"/>
              <a:defRPr sz="1800" kern="1200">
                <a:solidFill>
                  <a:schemeClr val="tx1"/>
                </a:solidFill>
                <a:latin typeface="+mn-lt"/>
                <a:ea typeface="+mn-ea"/>
                <a:cs typeface="+mn-cs"/>
              </a:defRPr>
            </a:lvl3pPr>
            <a:lvl4pPr marL="180000" indent="-180000" algn="l" defTabSz="685800" rtl="0" eaLnBrk="1" latinLnBrk="0" hangingPunct="1">
              <a:lnSpc>
                <a:spcPct val="80000"/>
              </a:lnSpc>
              <a:spcBef>
                <a:spcPts val="375"/>
              </a:spcBef>
              <a:buClr>
                <a:srgbClr val="B9D137"/>
              </a:buClr>
              <a:buFont typeface="Arial" panose="020B0604020202020204" pitchFamily="34" charset="0"/>
              <a:buChar char="•"/>
              <a:defRPr sz="1800" b="1" kern="1200">
                <a:solidFill>
                  <a:schemeClr val="tx1"/>
                </a:solidFill>
                <a:latin typeface="+mn-lt"/>
                <a:ea typeface="+mn-ea"/>
                <a:cs typeface="+mn-cs"/>
              </a:defRPr>
            </a:lvl4pPr>
            <a:lvl5pPr marL="180000" indent="-180000" algn="l" defTabSz="685800" rtl="0" eaLnBrk="1" latinLnBrk="0" hangingPunct="1">
              <a:lnSpc>
                <a:spcPct val="80000"/>
              </a:lnSpc>
              <a:spcBef>
                <a:spcPts val="375"/>
              </a:spcBef>
              <a:buClr>
                <a:srgbClr val="B9D137"/>
              </a:buClr>
              <a:buFont typeface="Arial" panose="020B0604020202020204" pitchFamily="34" charset="0"/>
              <a:buChar char="•"/>
              <a:defRPr sz="1800" kern="1200">
                <a:solidFill>
                  <a:schemeClr val="bg1">
                    <a:lumMod val="6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pt-PT" b="1" dirty="0" err="1"/>
              <a:t>Dermatologue</a:t>
            </a:r>
            <a:endParaRPr lang="pt-PT" b="1" dirty="0"/>
          </a:p>
          <a:p>
            <a:pPr marL="0" indent="0" algn="ctr">
              <a:buNone/>
            </a:pPr>
            <a:r>
              <a:rPr lang="pt-PT" b="1" dirty="0" err="1"/>
              <a:t>Service</a:t>
            </a:r>
            <a:r>
              <a:rPr lang="pt-PT" b="1" dirty="0"/>
              <a:t> de </a:t>
            </a:r>
            <a:r>
              <a:rPr lang="pt-PT" b="1" dirty="0" err="1"/>
              <a:t>dermatologie</a:t>
            </a:r>
            <a:r>
              <a:rPr lang="pt-PT" b="1" dirty="0"/>
              <a:t> </a:t>
            </a:r>
            <a:r>
              <a:rPr lang="pt-PT" b="1" dirty="0" err="1"/>
              <a:t>hospitalière</a:t>
            </a:r>
            <a:endParaRPr lang="pt-PT" b="1" dirty="0">
              <a:highlight>
                <a:srgbClr val="FFFF00"/>
              </a:highlight>
            </a:endParaRPr>
          </a:p>
        </p:txBody>
      </p:sp>
      <p:pic>
        <p:nvPicPr>
          <p:cNvPr id="6" name="Marcador de Posição de Conteúdo 9">
            <a:extLst>
              <a:ext uri="{FF2B5EF4-FFF2-40B4-BE49-F238E27FC236}">
                <a16:creationId xmlns:a16="http://schemas.microsoft.com/office/drawing/2014/main" id="{1ED2F909-9D15-944D-B270-717EAA2BBA16}"/>
              </a:ext>
            </a:extLst>
          </p:cNvPr>
          <p:cNvPicPr>
            <a:picLocks noChangeAspect="1"/>
          </p:cNvPicPr>
          <p:nvPr/>
        </p:nvPicPr>
        <p:blipFill>
          <a:blip r:embed="rId3"/>
          <a:stretch>
            <a:fillRect/>
          </a:stretch>
        </p:blipFill>
        <p:spPr>
          <a:xfrm>
            <a:off x="5857120" y="2227413"/>
            <a:ext cx="1569858" cy="1908545"/>
          </a:xfrm>
          <a:prstGeom prst="rect">
            <a:avLst/>
          </a:prstGeom>
        </p:spPr>
      </p:pic>
      <p:pic>
        <p:nvPicPr>
          <p:cNvPr id="7" name="Imagem 10">
            <a:extLst>
              <a:ext uri="{FF2B5EF4-FFF2-40B4-BE49-F238E27FC236}">
                <a16:creationId xmlns:a16="http://schemas.microsoft.com/office/drawing/2014/main" id="{9FEA61CB-93CC-044D-B4C2-A863C77036CD}"/>
              </a:ext>
            </a:extLst>
          </p:cNvPr>
          <p:cNvPicPr>
            <a:picLocks noChangeAspect="1"/>
          </p:cNvPicPr>
          <p:nvPr/>
        </p:nvPicPr>
        <p:blipFill>
          <a:blip r:embed="rId4"/>
          <a:stretch>
            <a:fillRect/>
          </a:stretch>
        </p:blipFill>
        <p:spPr>
          <a:xfrm>
            <a:off x="3600229" y="3034450"/>
            <a:ext cx="1140051" cy="896190"/>
          </a:xfrm>
          <a:prstGeom prst="rect">
            <a:avLst/>
          </a:prstGeom>
        </p:spPr>
      </p:pic>
      <p:sp>
        <p:nvSpPr>
          <p:cNvPr id="8" name="Rectangle 7">
            <a:extLst>
              <a:ext uri="{FF2B5EF4-FFF2-40B4-BE49-F238E27FC236}">
                <a16:creationId xmlns:a16="http://schemas.microsoft.com/office/drawing/2014/main" id="{6965A60E-BC53-884D-ABA3-421A28A9F6B7}"/>
              </a:ext>
            </a:extLst>
          </p:cNvPr>
          <p:cNvSpPr/>
          <p:nvPr/>
        </p:nvSpPr>
        <p:spPr>
          <a:xfrm>
            <a:off x="531223" y="1319472"/>
            <a:ext cx="2917371" cy="830997"/>
          </a:xfrm>
          <a:prstGeom prst="rect">
            <a:avLst/>
          </a:prstGeom>
        </p:spPr>
        <p:txBody>
          <a:bodyPr wrap="square">
            <a:spAutoFit/>
          </a:bodyPr>
          <a:lstStyle/>
          <a:p>
            <a:pPr algn="ctr"/>
            <a:r>
              <a:rPr lang="pt-PT" sz="2400" b="1" dirty="0"/>
              <a:t>Médecin de famille</a:t>
            </a:r>
          </a:p>
          <a:p>
            <a:pPr algn="ctr"/>
            <a:r>
              <a:rPr lang="pt-PT" sz="2400" b="1" dirty="0"/>
              <a:t>Centres de Santé</a:t>
            </a:r>
          </a:p>
        </p:txBody>
      </p:sp>
    </p:spTree>
    <p:extLst>
      <p:ext uri="{BB962C8B-B14F-4D97-AF65-F5344CB8AC3E}">
        <p14:creationId xmlns:p14="http://schemas.microsoft.com/office/powerpoint/2010/main" val="3637045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8357E2-FC46-7F45-B418-BBC09F594DD9}"/>
              </a:ext>
            </a:extLst>
          </p:cNvPr>
          <p:cNvSpPr>
            <a:spLocks noGrp="1"/>
          </p:cNvSpPr>
          <p:nvPr>
            <p:ph type="title"/>
          </p:nvPr>
        </p:nvSpPr>
        <p:spPr>
          <a:xfrm>
            <a:off x="628650" y="-390973"/>
            <a:ext cx="7886700" cy="994172"/>
          </a:xfrm>
        </p:spPr>
        <p:txBody>
          <a:bodyPr/>
          <a:lstStyle/>
          <a:p>
            <a:r>
              <a:rPr lang="pt-PT" dirty="0"/>
              <a:t>“</a:t>
            </a:r>
            <a:r>
              <a:rPr lang="pt-PT" dirty="0" err="1"/>
              <a:t>Walking</a:t>
            </a:r>
            <a:r>
              <a:rPr lang="pt-PT" dirty="0"/>
              <a:t> </a:t>
            </a:r>
            <a:r>
              <a:rPr lang="pt-PT" dirty="0" err="1"/>
              <a:t>Clinic</a:t>
            </a:r>
            <a:r>
              <a:rPr lang="pt-PT" dirty="0"/>
              <a:t>” - </a:t>
            </a:r>
            <a:r>
              <a:rPr lang="pt-PT" dirty="0" err="1"/>
              <a:t>Chirurgie</a:t>
            </a:r>
            <a:r>
              <a:rPr lang="pt-PT" dirty="0"/>
              <a:t> </a:t>
            </a:r>
            <a:r>
              <a:rPr lang="pt-PT" dirty="0" err="1"/>
              <a:t>ambulatoire</a:t>
            </a:r>
            <a:endParaRPr lang="fr-FR" dirty="0"/>
          </a:p>
        </p:txBody>
      </p:sp>
      <p:sp>
        <p:nvSpPr>
          <p:cNvPr id="6" name="Marcador de Posição do Texto 3">
            <a:extLst>
              <a:ext uri="{FF2B5EF4-FFF2-40B4-BE49-F238E27FC236}">
                <a16:creationId xmlns:a16="http://schemas.microsoft.com/office/drawing/2014/main" id="{25A2EED1-61ED-F945-A108-7E6F545C3C4E}"/>
              </a:ext>
            </a:extLst>
          </p:cNvPr>
          <p:cNvSpPr txBox="1">
            <a:spLocks/>
          </p:cNvSpPr>
          <p:nvPr/>
        </p:nvSpPr>
        <p:spPr>
          <a:xfrm>
            <a:off x="2774922" y="1213220"/>
            <a:ext cx="3420662" cy="1831089"/>
          </a:xfrm>
          <a:prstGeom prst="rect">
            <a:avLst/>
          </a:prstGeom>
        </p:spPr>
        <p:txBody>
          <a:bodyPr/>
          <a:lstStyle>
            <a:lvl1pPr marL="180000" indent="-180000" algn="l" defTabSz="685800" rtl="0" eaLnBrk="1" latinLnBrk="0" hangingPunct="1">
              <a:lnSpc>
                <a:spcPct val="80000"/>
              </a:lnSpc>
              <a:spcBef>
                <a:spcPts val="1000"/>
              </a:spcBef>
              <a:buClr>
                <a:srgbClr val="B9D137"/>
              </a:buClr>
              <a:buFont typeface="Arial" panose="020B0604020202020204" pitchFamily="34" charset="0"/>
              <a:buChar char="•"/>
              <a:defRPr sz="2400" kern="1200">
                <a:solidFill>
                  <a:schemeClr val="tx1"/>
                </a:solidFill>
                <a:latin typeface="+mn-lt"/>
                <a:ea typeface="+mn-ea"/>
                <a:cs typeface="+mn-cs"/>
              </a:defRPr>
            </a:lvl1pPr>
            <a:lvl2pPr marL="180000" indent="-180000" algn="l" defTabSz="685800" rtl="0" eaLnBrk="1" latinLnBrk="0" hangingPunct="1">
              <a:lnSpc>
                <a:spcPct val="80000"/>
              </a:lnSpc>
              <a:spcBef>
                <a:spcPts val="375"/>
              </a:spcBef>
              <a:buClr>
                <a:srgbClr val="B9D137"/>
              </a:buClr>
              <a:buFont typeface="Arial" panose="020B0604020202020204" pitchFamily="34" charset="0"/>
              <a:buChar char="•"/>
              <a:defRPr sz="2400" b="1" kern="1200">
                <a:solidFill>
                  <a:schemeClr val="tx1"/>
                </a:solidFill>
                <a:latin typeface="+mn-lt"/>
                <a:ea typeface="+mn-ea"/>
                <a:cs typeface="+mn-cs"/>
              </a:defRPr>
            </a:lvl2pPr>
            <a:lvl3pPr marL="180000" indent="-180000" algn="l" defTabSz="685800" rtl="0" eaLnBrk="1" latinLnBrk="0" hangingPunct="1">
              <a:lnSpc>
                <a:spcPct val="80000"/>
              </a:lnSpc>
              <a:spcBef>
                <a:spcPts val="375"/>
              </a:spcBef>
              <a:buClr>
                <a:srgbClr val="B9D137"/>
              </a:buClr>
              <a:buFont typeface="Arial" panose="020B0604020202020204" pitchFamily="34" charset="0"/>
              <a:buChar char="•"/>
              <a:defRPr sz="1800" kern="1200">
                <a:solidFill>
                  <a:schemeClr val="tx1"/>
                </a:solidFill>
                <a:latin typeface="+mn-lt"/>
                <a:ea typeface="+mn-ea"/>
                <a:cs typeface="+mn-cs"/>
              </a:defRPr>
            </a:lvl3pPr>
            <a:lvl4pPr marL="180000" indent="-180000" algn="l" defTabSz="685800" rtl="0" eaLnBrk="1" latinLnBrk="0" hangingPunct="1">
              <a:lnSpc>
                <a:spcPct val="80000"/>
              </a:lnSpc>
              <a:spcBef>
                <a:spcPts val="375"/>
              </a:spcBef>
              <a:buClr>
                <a:srgbClr val="B9D137"/>
              </a:buClr>
              <a:buFont typeface="Arial" panose="020B0604020202020204" pitchFamily="34" charset="0"/>
              <a:buChar char="•"/>
              <a:defRPr sz="1800" b="1" kern="1200">
                <a:solidFill>
                  <a:schemeClr val="tx1"/>
                </a:solidFill>
                <a:latin typeface="+mn-lt"/>
                <a:ea typeface="+mn-ea"/>
                <a:cs typeface="+mn-cs"/>
              </a:defRPr>
            </a:lvl4pPr>
            <a:lvl5pPr marL="180000" indent="-180000" algn="l" defTabSz="685800" rtl="0" eaLnBrk="1" latinLnBrk="0" hangingPunct="1">
              <a:lnSpc>
                <a:spcPct val="80000"/>
              </a:lnSpc>
              <a:spcBef>
                <a:spcPts val="375"/>
              </a:spcBef>
              <a:buClr>
                <a:srgbClr val="B9D137"/>
              </a:buClr>
              <a:buFont typeface="Arial" panose="020B0604020202020204" pitchFamily="34" charset="0"/>
              <a:buChar char="•"/>
              <a:defRPr sz="1800" kern="1200">
                <a:solidFill>
                  <a:schemeClr val="bg1">
                    <a:lumMod val="6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fr-FR" sz="1400" dirty="0"/>
              <a:t>L’ULSM centralise toute la logistique </a:t>
            </a:r>
            <a:br>
              <a:rPr lang="fr-FR" sz="1400" dirty="0"/>
            </a:br>
            <a:r>
              <a:rPr lang="fr-FR" sz="1400" dirty="0"/>
              <a:t>dans le soin du patient chirurgical : commence sa préparation au centre </a:t>
            </a:r>
            <a:br>
              <a:rPr lang="fr-FR" sz="1400" dirty="0"/>
            </a:br>
            <a:r>
              <a:rPr lang="fr-FR" sz="1400" dirty="0"/>
              <a:t>de santé et simplifie toutes les consultations hospitalières (chirurgien, anesthésiste </a:t>
            </a:r>
            <a:br>
              <a:rPr lang="fr-FR" sz="1400" dirty="0"/>
            </a:br>
            <a:r>
              <a:rPr lang="fr-FR" sz="1400" dirty="0"/>
              <a:t>et infirmier), en un seul temps et en espace.</a:t>
            </a:r>
          </a:p>
          <a:p>
            <a:pPr marL="0" indent="0" algn="r">
              <a:buNone/>
            </a:pPr>
            <a:endParaRPr lang="pt-PT" sz="1600" dirty="0"/>
          </a:p>
        </p:txBody>
      </p:sp>
      <p:pic>
        <p:nvPicPr>
          <p:cNvPr id="7" name="Marcador de Posição de Conteúdo 7">
            <a:extLst>
              <a:ext uri="{FF2B5EF4-FFF2-40B4-BE49-F238E27FC236}">
                <a16:creationId xmlns:a16="http://schemas.microsoft.com/office/drawing/2014/main" id="{9CAFCD27-03D0-F64E-AC8F-E06C045EDB3B}"/>
              </a:ext>
            </a:extLst>
          </p:cNvPr>
          <p:cNvPicPr>
            <a:picLocks noGrp="1" noChangeAspect="1"/>
          </p:cNvPicPr>
          <p:nvPr>
            <p:ph idx="1"/>
          </p:nvPr>
        </p:nvPicPr>
        <p:blipFill rotWithShape="1">
          <a:blip r:embed="rId2"/>
          <a:srcRect l="6355" r="4672" b="23323"/>
          <a:stretch/>
        </p:blipFill>
        <p:spPr>
          <a:xfrm>
            <a:off x="6339789" y="1239096"/>
            <a:ext cx="2548513" cy="1397190"/>
          </a:xfrm>
          <a:prstGeom prst="rect">
            <a:avLst/>
          </a:prstGeom>
        </p:spPr>
      </p:pic>
      <p:grpSp>
        <p:nvGrpSpPr>
          <p:cNvPr id="8" name="Groupe 7">
            <a:extLst>
              <a:ext uri="{FF2B5EF4-FFF2-40B4-BE49-F238E27FC236}">
                <a16:creationId xmlns:a16="http://schemas.microsoft.com/office/drawing/2014/main" id="{83CA1DEC-12F4-624F-903E-8C2E3007827B}"/>
              </a:ext>
            </a:extLst>
          </p:cNvPr>
          <p:cNvGrpSpPr/>
          <p:nvPr/>
        </p:nvGrpSpPr>
        <p:grpSpPr>
          <a:xfrm>
            <a:off x="121603" y="530685"/>
            <a:ext cx="8728143" cy="3933918"/>
            <a:chOff x="346240" y="3024595"/>
            <a:chExt cx="7200740" cy="3245492"/>
          </a:xfrm>
        </p:grpSpPr>
        <p:pic>
          <p:nvPicPr>
            <p:cNvPr id="9" name="Picture 12">
              <a:extLst>
                <a:ext uri="{FF2B5EF4-FFF2-40B4-BE49-F238E27FC236}">
                  <a16:creationId xmlns:a16="http://schemas.microsoft.com/office/drawing/2014/main" id="{D480CECA-FA86-9440-A30C-0381CD505FE9}"/>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0592" y="3024595"/>
              <a:ext cx="690244" cy="1126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e 9">
              <a:extLst>
                <a:ext uri="{FF2B5EF4-FFF2-40B4-BE49-F238E27FC236}">
                  <a16:creationId xmlns:a16="http://schemas.microsoft.com/office/drawing/2014/main" id="{511FCB57-D205-764C-986E-51C97E327C46}"/>
                </a:ext>
              </a:extLst>
            </p:cNvPr>
            <p:cNvGrpSpPr/>
            <p:nvPr/>
          </p:nvGrpSpPr>
          <p:grpSpPr>
            <a:xfrm>
              <a:off x="346240" y="3670095"/>
              <a:ext cx="7200740" cy="2599992"/>
              <a:chOff x="346240" y="3670095"/>
              <a:chExt cx="7200740" cy="2599992"/>
            </a:xfrm>
          </p:grpSpPr>
          <p:cxnSp>
            <p:nvCxnSpPr>
              <p:cNvPr id="11" name="Conexão recta 8">
                <a:extLst>
                  <a:ext uri="{FF2B5EF4-FFF2-40B4-BE49-F238E27FC236}">
                    <a16:creationId xmlns:a16="http://schemas.microsoft.com/office/drawing/2014/main" id="{E4537D34-00B6-4B4A-8645-9AAF7F0AEA52}"/>
                  </a:ext>
                </a:extLst>
              </p:cNvPr>
              <p:cNvCxnSpPr>
                <a:endCxn id="33" idx="0"/>
              </p:cNvCxnSpPr>
              <p:nvPr/>
            </p:nvCxnSpPr>
            <p:spPr>
              <a:xfrm>
                <a:off x="885715" y="5284279"/>
                <a:ext cx="5583011" cy="4472"/>
              </a:xfrm>
              <a:prstGeom prst="line">
                <a:avLst/>
              </a:prstGeom>
            </p:spPr>
            <p:style>
              <a:lnRef idx="2">
                <a:schemeClr val="dk1"/>
              </a:lnRef>
              <a:fillRef idx="0">
                <a:schemeClr val="dk1"/>
              </a:fillRef>
              <a:effectRef idx="1">
                <a:schemeClr val="dk1"/>
              </a:effectRef>
              <a:fontRef idx="minor">
                <a:schemeClr val="tx1"/>
              </a:fontRef>
            </p:style>
          </p:cxnSp>
          <p:grpSp>
            <p:nvGrpSpPr>
              <p:cNvPr id="12" name="Grupo 6">
                <a:extLst>
                  <a:ext uri="{FF2B5EF4-FFF2-40B4-BE49-F238E27FC236}">
                    <a16:creationId xmlns:a16="http://schemas.microsoft.com/office/drawing/2014/main" id="{75576A0A-CCB9-CD4B-9382-78B91BEC0CD3}"/>
                  </a:ext>
                </a:extLst>
              </p:cNvPr>
              <p:cNvGrpSpPr/>
              <p:nvPr/>
            </p:nvGrpSpPr>
            <p:grpSpPr>
              <a:xfrm>
                <a:off x="761691" y="4397609"/>
                <a:ext cx="5724847" cy="1576921"/>
                <a:chOff x="742188" y="3574453"/>
                <a:chExt cx="7633128" cy="2102561"/>
              </a:xfrm>
            </p:grpSpPr>
            <p:grpSp>
              <p:nvGrpSpPr>
                <p:cNvPr id="25" name="Grupo 3">
                  <a:extLst>
                    <a:ext uri="{FF2B5EF4-FFF2-40B4-BE49-F238E27FC236}">
                      <a16:creationId xmlns:a16="http://schemas.microsoft.com/office/drawing/2014/main" id="{C1795AF0-806D-6B44-88F0-1DC43A961118}"/>
                    </a:ext>
                  </a:extLst>
                </p:cNvPr>
                <p:cNvGrpSpPr/>
                <p:nvPr/>
              </p:nvGrpSpPr>
              <p:grpSpPr>
                <a:xfrm>
                  <a:off x="742188" y="3574453"/>
                  <a:ext cx="1899622" cy="1367229"/>
                  <a:chOff x="742188" y="3574453"/>
                  <a:chExt cx="1899622" cy="1367229"/>
                </a:xfrm>
              </p:grpSpPr>
              <p:sp>
                <p:nvSpPr>
                  <p:cNvPr id="40" name="Triângulo isósceles 10">
                    <a:extLst>
                      <a:ext uri="{FF2B5EF4-FFF2-40B4-BE49-F238E27FC236}">
                        <a16:creationId xmlns:a16="http://schemas.microsoft.com/office/drawing/2014/main" id="{0E9F7793-52CA-6745-80EE-A8854B69138E}"/>
                      </a:ext>
                    </a:extLst>
                  </p:cNvPr>
                  <p:cNvSpPr/>
                  <p:nvPr/>
                </p:nvSpPr>
                <p:spPr bwMode="auto">
                  <a:xfrm rot="5400000">
                    <a:off x="1242134" y="4583601"/>
                    <a:ext cx="344384" cy="344385"/>
                  </a:xfrm>
                  <a:prstGeom prst="triangle">
                    <a:avLst/>
                  </a:prstGeom>
                  <a:solidFill>
                    <a:srgbClr val="FF8300"/>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prstMaterial="matte"/>
                </p:spPr>
                <p:txBody>
                  <a:bodyPr rtlCol="0" anchor="ctr"/>
                  <a:lstStyle/>
                  <a:p>
                    <a:pPr indent="-257175" algn="ctr">
                      <a:buFont typeface="+mj-lt"/>
                      <a:buAutoNum type="arabicPeriod"/>
                    </a:pPr>
                    <a:endParaRPr lang="pt-PT" sz="900" noProof="1">
                      <a:solidFill>
                        <a:srgbClr val="FFFFFF"/>
                      </a:solidFill>
                      <a:latin typeface="Century Gothic" pitchFamily="34" charset="0"/>
                      <a:ea typeface="ＭＳ Ｐゴシック" pitchFamily="-97" charset="-128"/>
                      <a:cs typeface="+mn-cs"/>
                    </a:endParaRPr>
                  </a:p>
                </p:txBody>
              </p:sp>
              <p:sp>
                <p:nvSpPr>
                  <p:cNvPr id="41" name="Triângulo isósceles 11">
                    <a:extLst>
                      <a:ext uri="{FF2B5EF4-FFF2-40B4-BE49-F238E27FC236}">
                        <a16:creationId xmlns:a16="http://schemas.microsoft.com/office/drawing/2014/main" id="{6AA5FBBC-D0E7-2A43-B5B1-3F718C1B433E}"/>
                      </a:ext>
                    </a:extLst>
                  </p:cNvPr>
                  <p:cNvSpPr/>
                  <p:nvPr/>
                </p:nvSpPr>
                <p:spPr bwMode="auto">
                  <a:xfrm rot="5400000">
                    <a:off x="2292122" y="4594383"/>
                    <a:ext cx="344384" cy="344385"/>
                  </a:xfrm>
                  <a:prstGeom prst="triangle">
                    <a:avLst/>
                  </a:prstGeom>
                  <a:solidFill>
                    <a:schemeClr val="accent1">
                      <a:lumMod val="60000"/>
                      <a:lumOff val="4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prstMaterial="matte"/>
                </p:spPr>
                <p:txBody>
                  <a:bodyPr rtlCol="0" anchor="ctr"/>
                  <a:lstStyle/>
                  <a:p>
                    <a:pPr indent="-257175" algn="ctr">
                      <a:buFont typeface="+mj-lt"/>
                      <a:buAutoNum type="arabicPeriod"/>
                    </a:pPr>
                    <a:endParaRPr lang="pt-PT" sz="900" noProof="1">
                      <a:solidFill>
                        <a:srgbClr val="FFFFFF"/>
                      </a:solidFill>
                      <a:latin typeface="Century Gothic" pitchFamily="34" charset="0"/>
                      <a:ea typeface="ＭＳ Ｐゴシック" pitchFamily="-97" charset="-128"/>
                      <a:cs typeface="+mn-cs"/>
                    </a:endParaRPr>
                  </a:p>
                </p:txBody>
              </p:sp>
              <p:sp>
                <p:nvSpPr>
                  <p:cNvPr id="42" name="Triângulo isósceles 2">
                    <a:extLst>
                      <a:ext uri="{FF2B5EF4-FFF2-40B4-BE49-F238E27FC236}">
                        <a16:creationId xmlns:a16="http://schemas.microsoft.com/office/drawing/2014/main" id="{BFD556E8-C2F7-2641-BA58-FEFBC6CE2B86}"/>
                      </a:ext>
                    </a:extLst>
                  </p:cNvPr>
                  <p:cNvSpPr/>
                  <p:nvPr/>
                </p:nvSpPr>
                <p:spPr bwMode="auto">
                  <a:xfrm rot="10800000">
                    <a:off x="742188" y="3574453"/>
                    <a:ext cx="344384" cy="344385"/>
                  </a:xfrm>
                  <a:prstGeom prst="triangle">
                    <a:avLst/>
                  </a:prstGeom>
                  <a:solidFill>
                    <a:srgbClr val="4D4D4D"/>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prstMaterial="matte"/>
                </p:spPr>
                <p:txBody>
                  <a:bodyPr rtlCol="0" anchor="ctr"/>
                  <a:lstStyle/>
                  <a:p>
                    <a:pPr indent="-257175" algn="ctr">
                      <a:buFont typeface="+mj-lt"/>
                      <a:buAutoNum type="arabicPeriod"/>
                    </a:pPr>
                    <a:endParaRPr lang="pt-PT" sz="900" noProof="1">
                      <a:solidFill>
                        <a:srgbClr val="FFFFFF"/>
                      </a:solidFill>
                      <a:latin typeface="Century Gothic" pitchFamily="34" charset="0"/>
                      <a:ea typeface="ＭＳ Ｐゴシック" pitchFamily="-97" charset="-128"/>
                      <a:cs typeface="+mn-cs"/>
                    </a:endParaRPr>
                  </a:p>
                </p:txBody>
              </p:sp>
              <p:sp>
                <p:nvSpPr>
                  <p:cNvPr id="43" name="Triângulo isósceles 49">
                    <a:extLst>
                      <a:ext uri="{FF2B5EF4-FFF2-40B4-BE49-F238E27FC236}">
                        <a16:creationId xmlns:a16="http://schemas.microsoft.com/office/drawing/2014/main" id="{70524717-100C-FD42-B2C2-D93A2CE2EA37}"/>
                      </a:ext>
                    </a:extLst>
                  </p:cNvPr>
                  <p:cNvSpPr/>
                  <p:nvPr/>
                </p:nvSpPr>
                <p:spPr bwMode="auto">
                  <a:xfrm rot="5400000">
                    <a:off x="2297426" y="4597297"/>
                    <a:ext cx="344384" cy="344385"/>
                  </a:xfrm>
                  <a:prstGeom prst="triangle">
                    <a:avLst/>
                  </a:prstGeom>
                  <a:solidFill>
                    <a:srgbClr val="FF8300"/>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prstMaterial="matte"/>
                </p:spPr>
                <p:txBody>
                  <a:bodyPr rtlCol="0" anchor="ctr"/>
                  <a:lstStyle/>
                  <a:p>
                    <a:pPr indent="-257175" algn="ctr">
                      <a:buFont typeface="+mj-lt"/>
                      <a:buAutoNum type="arabicPeriod"/>
                    </a:pPr>
                    <a:endParaRPr lang="pt-PT" sz="900" noProof="1">
                      <a:solidFill>
                        <a:srgbClr val="FFFFFF"/>
                      </a:solidFill>
                      <a:latin typeface="Century Gothic" pitchFamily="34" charset="0"/>
                      <a:ea typeface="ＭＳ Ｐゴシック" pitchFamily="-97" charset="-128"/>
                      <a:cs typeface="+mn-cs"/>
                    </a:endParaRPr>
                  </a:p>
                </p:txBody>
              </p:sp>
              <p:cxnSp>
                <p:nvCxnSpPr>
                  <p:cNvPr id="44" name="Conexão recta 60">
                    <a:extLst>
                      <a:ext uri="{FF2B5EF4-FFF2-40B4-BE49-F238E27FC236}">
                        <a16:creationId xmlns:a16="http://schemas.microsoft.com/office/drawing/2014/main" id="{5D21886C-1ED7-3B4B-903E-37C80F50C87F}"/>
                      </a:ext>
                    </a:extLst>
                  </p:cNvPr>
                  <p:cNvCxnSpPr/>
                  <p:nvPr/>
                </p:nvCxnSpPr>
                <p:spPr>
                  <a:xfrm>
                    <a:off x="907552" y="3574453"/>
                    <a:ext cx="0" cy="1181340"/>
                  </a:xfrm>
                  <a:prstGeom prst="line">
                    <a:avLst/>
                  </a:prstGeom>
                </p:spPr>
                <p:style>
                  <a:lnRef idx="2">
                    <a:schemeClr val="dk1"/>
                  </a:lnRef>
                  <a:fillRef idx="0">
                    <a:schemeClr val="dk1"/>
                  </a:fillRef>
                  <a:effectRef idx="1">
                    <a:schemeClr val="dk1"/>
                  </a:effectRef>
                  <a:fontRef idx="minor">
                    <a:schemeClr val="tx1"/>
                  </a:fontRef>
                </p:style>
              </p:cxnSp>
            </p:grpSp>
            <p:grpSp>
              <p:nvGrpSpPr>
                <p:cNvPr id="26" name="Grupo 1">
                  <a:extLst>
                    <a:ext uri="{FF2B5EF4-FFF2-40B4-BE49-F238E27FC236}">
                      <a16:creationId xmlns:a16="http://schemas.microsoft.com/office/drawing/2014/main" id="{6969A051-3D28-CF4C-8B34-2EBBBFD20664}"/>
                    </a:ext>
                  </a:extLst>
                </p:cNvPr>
                <p:cNvGrpSpPr/>
                <p:nvPr/>
              </p:nvGrpSpPr>
              <p:grpSpPr>
                <a:xfrm>
                  <a:off x="3464790" y="4590449"/>
                  <a:ext cx="4910526" cy="1086565"/>
                  <a:chOff x="3464790" y="4590449"/>
                  <a:chExt cx="4910526" cy="1086565"/>
                </a:xfrm>
              </p:grpSpPr>
              <p:sp>
                <p:nvSpPr>
                  <p:cNvPr id="27" name="Triângulo isósceles 12">
                    <a:extLst>
                      <a:ext uri="{FF2B5EF4-FFF2-40B4-BE49-F238E27FC236}">
                        <a16:creationId xmlns:a16="http://schemas.microsoft.com/office/drawing/2014/main" id="{BB4080B6-9819-0C4A-B5B0-13A6FCA8B3F5}"/>
                      </a:ext>
                    </a:extLst>
                  </p:cNvPr>
                  <p:cNvSpPr/>
                  <p:nvPr/>
                </p:nvSpPr>
                <p:spPr bwMode="auto">
                  <a:xfrm rot="5400000">
                    <a:off x="3464791" y="4592860"/>
                    <a:ext cx="344384" cy="344385"/>
                  </a:xfrm>
                  <a:prstGeom prst="triangle">
                    <a:avLst/>
                  </a:prstGeom>
                  <a:solidFill>
                    <a:schemeClr val="accent4">
                      <a:lumMod val="20000"/>
                      <a:lumOff val="8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prstMaterial="matte"/>
                </p:spPr>
                <p:txBody>
                  <a:bodyPr rtlCol="0" anchor="ctr"/>
                  <a:lstStyle/>
                  <a:p>
                    <a:pPr indent="-257175" algn="ctr">
                      <a:buFont typeface="+mj-lt"/>
                      <a:buAutoNum type="arabicPeriod"/>
                    </a:pPr>
                    <a:endParaRPr lang="pt-PT" sz="900" noProof="1">
                      <a:solidFill>
                        <a:srgbClr val="FFFFFF"/>
                      </a:solidFill>
                      <a:latin typeface="Century Gothic" pitchFamily="34" charset="0"/>
                      <a:ea typeface="ＭＳ Ｐゴシック" pitchFamily="-97" charset="-128"/>
                      <a:cs typeface="+mn-cs"/>
                    </a:endParaRPr>
                  </a:p>
                </p:txBody>
              </p:sp>
              <p:cxnSp>
                <p:nvCxnSpPr>
                  <p:cNvPr id="28" name="Conexão recta 17">
                    <a:extLst>
                      <a:ext uri="{FF2B5EF4-FFF2-40B4-BE49-F238E27FC236}">
                        <a16:creationId xmlns:a16="http://schemas.microsoft.com/office/drawing/2014/main" id="{45F0E3A7-94EC-4047-BB56-E0057F22CEF1}"/>
                      </a:ext>
                    </a:extLst>
                  </p:cNvPr>
                  <p:cNvCxnSpPr/>
                  <p:nvPr/>
                </p:nvCxnSpPr>
                <p:spPr>
                  <a:xfrm>
                    <a:off x="4242689" y="4773703"/>
                    <a:ext cx="278047" cy="732442"/>
                  </a:xfrm>
                  <a:prstGeom prst="line">
                    <a:avLst/>
                  </a:prstGeom>
                </p:spPr>
                <p:style>
                  <a:lnRef idx="2">
                    <a:schemeClr val="dk1"/>
                  </a:lnRef>
                  <a:fillRef idx="0">
                    <a:schemeClr val="dk1"/>
                  </a:fillRef>
                  <a:effectRef idx="1">
                    <a:schemeClr val="dk1"/>
                  </a:effectRef>
                  <a:fontRef idx="minor">
                    <a:schemeClr val="tx1"/>
                  </a:fontRef>
                </p:style>
              </p:cxnSp>
              <p:cxnSp>
                <p:nvCxnSpPr>
                  <p:cNvPr id="29" name="Conexão recta 19">
                    <a:extLst>
                      <a:ext uri="{FF2B5EF4-FFF2-40B4-BE49-F238E27FC236}">
                        <a16:creationId xmlns:a16="http://schemas.microsoft.com/office/drawing/2014/main" id="{A988FEE9-A87F-7443-A35D-9D8A37632C30}"/>
                      </a:ext>
                    </a:extLst>
                  </p:cNvPr>
                  <p:cNvCxnSpPr/>
                  <p:nvPr/>
                </p:nvCxnSpPr>
                <p:spPr>
                  <a:xfrm flipV="1">
                    <a:off x="4496986" y="5496567"/>
                    <a:ext cx="3878330" cy="8255"/>
                  </a:xfrm>
                  <a:prstGeom prst="line">
                    <a:avLst/>
                  </a:prstGeom>
                </p:spPr>
                <p:style>
                  <a:lnRef idx="2">
                    <a:schemeClr val="dk1"/>
                  </a:lnRef>
                  <a:fillRef idx="0">
                    <a:schemeClr val="dk1"/>
                  </a:fillRef>
                  <a:effectRef idx="1">
                    <a:schemeClr val="dk1"/>
                  </a:effectRef>
                  <a:fontRef idx="minor">
                    <a:schemeClr val="tx1"/>
                  </a:fontRef>
                </p:style>
              </p:cxnSp>
              <p:sp>
                <p:nvSpPr>
                  <p:cNvPr id="30" name="Triângulo isósceles 27">
                    <a:extLst>
                      <a:ext uri="{FF2B5EF4-FFF2-40B4-BE49-F238E27FC236}">
                        <a16:creationId xmlns:a16="http://schemas.microsoft.com/office/drawing/2014/main" id="{4D4292A6-C8FB-4249-9D79-04B0A7A27376}"/>
                      </a:ext>
                    </a:extLst>
                  </p:cNvPr>
                  <p:cNvSpPr/>
                  <p:nvPr/>
                </p:nvSpPr>
                <p:spPr bwMode="auto">
                  <a:xfrm rot="5400000">
                    <a:off x="4556265" y="5332629"/>
                    <a:ext cx="344384" cy="344385"/>
                  </a:xfrm>
                  <a:prstGeom prst="triangle">
                    <a:avLst/>
                  </a:prstGeom>
                  <a:solidFill>
                    <a:schemeClr val="accent1">
                      <a:lumMod val="5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prstMaterial="matte"/>
                </p:spPr>
                <p:txBody>
                  <a:bodyPr rtlCol="0" anchor="ctr"/>
                  <a:lstStyle/>
                  <a:p>
                    <a:pPr indent="-257175" algn="ctr">
                      <a:buFont typeface="+mj-lt"/>
                      <a:buAutoNum type="arabicPeriod"/>
                    </a:pPr>
                    <a:endParaRPr lang="pt-PT" sz="900" noProof="1">
                      <a:solidFill>
                        <a:srgbClr val="FFFFFF"/>
                      </a:solidFill>
                      <a:latin typeface="Century Gothic" pitchFamily="34" charset="0"/>
                      <a:ea typeface="ＭＳ Ｐゴシック" pitchFamily="-97" charset="-128"/>
                      <a:cs typeface="+mn-cs"/>
                    </a:endParaRPr>
                  </a:p>
                </p:txBody>
              </p:sp>
              <p:grpSp>
                <p:nvGrpSpPr>
                  <p:cNvPr id="31" name="Grupo 15377">
                    <a:extLst>
                      <a:ext uri="{FF2B5EF4-FFF2-40B4-BE49-F238E27FC236}">
                        <a16:creationId xmlns:a16="http://schemas.microsoft.com/office/drawing/2014/main" id="{C6AD2CC3-032B-F74A-8BD6-BD0FD7B546CB}"/>
                      </a:ext>
                    </a:extLst>
                  </p:cNvPr>
                  <p:cNvGrpSpPr/>
                  <p:nvPr/>
                </p:nvGrpSpPr>
                <p:grpSpPr>
                  <a:xfrm>
                    <a:off x="5184807" y="4616612"/>
                    <a:ext cx="805608" cy="1049850"/>
                    <a:chOff x="5087721" y="2082162"/>
                    <a:chExt cx="805608" cy="1049850"/>
                  </a:xfrm>
                </p:grpSpPr>
                <p:sp>
                  <p:nvSpPr>
                    <p:cNvPr id="38" name="Triângulo isósceles 21">
                      <a:extLst>
                        <a:ext uri="{FF2B5EF4-FFF2-40B4-BE49-F238E27FC236}">
                          <a16:creationId xmlns:a16="http://schemas.microsoft.com/office/drawing/2014/main" id="{C18BDAB9-BF27-6E4A-8476-B8622557915F}"/>
                        </a:ext>
                      </a:extLst>
                    </p:cNvPr>
                    <p:cNvSpPr/>
                    <p:nvPr/>
                  </p:nvSpPr>
                  <p:spPr bwMode="auto">
                    <a:xfrm rot="5400000">
                      <a:off x="5087722" y="2082161"/>
                      <a:ext cx="344384" cy="344385"/>
                    </a:xfrm>
                    <a:prstGeom prst="triangle">
                      <a:avLst/>
                    </a:prstGeom>
                    <a:solidFill>
                      <a:schemeClr val="accent1">
                        <a:lumMod val="5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prstMaterial="matte"/>
                  </p:spPr>
                  <p:txBody>
                    <a:bodyPr rtlCol="0" anchor="ctr"/>
                    <a:lstStyle/>
                    <a:p>
                      <a:pPr indent="-257175" algn="ctr">
                        <a:buFont typeface="+mj-lt"/>
                        <a:buAutoNum type="arabicPeriod"/>
                      </a:pPr>
                      <a:endParaRPr lang="pt-PT" sz="900" noProof="1">
                        <a:solidFill>
                          <a:srgbClr val="FFFFFF"/>
                        </a:solidFill>
                        <a:latin typeface="Century Gothic" pitchFamily="34" charset="0"/>
                        <a:ea typeface="ＭＳ Ｐゴシック" pitchFamily="-97" charset="-128"/>
                        <a:cs typeface="+mn-cs"/>
                      </a:endParaRPr>
                    </a:p>
                  </p:txBody>
                </p:sp>
                <p:sp>
                  <p:nvSpPr>
                    <p:cNvPr id="39" name="Triângulo isósceles 33">
                      <a:extLst>
                        <a:ext uri="{FF2B5EF4-FFF2-40B4-BE49-F238E27FC236}">
                          <a16:creationId xmlns:a16="http://schemas.microsoft.com/office/drawing/2014/main" id="{C7EAD94C-5913-DE41-AE44-D9DC4933AF09}"/>
                        </a:ext>
                      </a:extLst>
                    </p:cNvPr>
                    <p:cNvSpPr/>
                    <p:nvPr/>
                  </p:nvSpPr>
                  <p:spPr bwMode="auto">
                    <a:xfrm rot="5400000">
                      <a:off x="5548945" y="2787627"/>
                      <a:ext cx="344384" cy="344385"/>
                    </a:xfrm>
                    <a:prstGeom prst="triangle">
                      <a:avLst/>
                    </a:prstGeom>
                    <a:solidFill>
                      <a:schemeClr val="accent1">
                        <a:lumMod val="5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prstMaterial="matte"/>
                  </p:spPr>
                  <p:txBody>
                    <a:bodyPr rtlCol="0" anchor="ctr"/>
                    <a:lstStyle/>
                    <a:p>
                      <a:pPr indent="-257175" algn="ctr">
                        <a:buFont typeface="+mj-lt"/>
                        <a:buAutoNum type="arabicPeriod"/>
                      </a:pPr>
                      <a:endParaRPr lang="pt-PT" sz="900" noProof="1">
                        <a:solidFill>
                          <a:srgbClr val="FFFFFF"/>
                        </a:solidFill>
                        <a:latin typeface="Century Gothic" pitchFamily="34" charset="0"/>
                        <a:ea typeface="ＭＳ Ｐゴシック" pitchFamily="-97" charset="-128"/>
                        <a:cs typeface="+mn-cs"/>
                      </a:endParaRPr>
                    </a:p>
                  </p:txBody>
                </p:sp>
              </p:grpSp>
              <p:sp>
                <p:nvSpPr>
                  <p:cNvPr id="32" name="Triângulo isósceles 37">
                    <a:extLst>
                      <a:ext uri="{FF2B5EF4-FFF2-40B4-BE49-F238E27FC236}">
                        <a16:creationId xmlns:a16="http://schemas.microsoft.com/office/drawing/2014/main" id="{7CDC10E1-B021-C44E-A3A2-D0A7064AE5D1}"/>
                      </a:ext>
                    </a:extLst>
                  </p:cNvPr>
                  <p:cNvSpPr/>
                  <p:nvPr/>
                </p:nvSpPr>
                <p:spPr bwMode="auto">
                  <a:xfrm rot="5400000">
                    <a:off x="8030931" y="5324374"/>
                    <a:ext cx="344384" cy="344385"/>
                  </a:xfrm>
                  <a:prstGeom prst="triangle">
                    <a:avLst/>
                  </a:prstGeom>
                  <a:solidFill>
                    <a:srgbClr val="92D050"/>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prstMaterial="matte"/>
                </p:spPr>
                <p:txBody>
                  <a:bodyPr rtlCol="0" anchor="ctr"/>
                  <a:lstStyle/>
                  <a:p>
                    <a:pPr indent="-257175" algn="ctr">
                      <a:buFont typeface="+mj-lt"/>
                      <a:buAutoNum type="arabicPeriod"/>
                    </a:pPr>
                    <a:endParaRPr lang="pt-PT" sz="900" noProof="1">
                      <a:solidFill>
                        <a:srgbClr val="FFFFFF"/>
                      </a:solidFill>
                      <a:latin typeface="Century Gothic" pitchFamily="34" charset="0"/>
                      <a:ea typeface="ＭＳ Ｐゴシック" pitchFamily="-97" charset="-128"/>
                      <a:cs typeface="+mn-cs"/>
                    </a:endParaRPr>
                  </a:p>
                </p:txBody>
              </p:sp>
              <p:sp>
                <p:nvSpPr>
                  <p:cNvPr id="33" name="Triângulo isósceles 25">
                    <a:extLst>
                      <a:ext uri="{FF2B5EF4-FFF2-40B4-BE49-F238E27FC236}">
                        <a16:creationId xmlns:a16="http://schemas.microsoft.com/office/drawing/2014/main" id="{A0B29495-2630-504C-872B-ACA591AAF426}"/>
                      </a:ext>
                    </a:extLst>
                  </p:cNvPr>
                  <p:cNvSpPr/>
                  <p:nvPr/>
                </p:nvSpPr>
                <p:spPr bwMode="auto">
                  <a:xfrm rot="5400000">
                    <a:off x="8007182" y="4590448"/>
                    <a:ext cx="344384" cy="344385"/>
                  </a:xfrm>
                  <a:prstGeom prst="triangle">
                    <a:avLst/>
                  </a:prstGeom>
                  <a:solidFill>
                    <a:srgbClr val="92D050"/>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prstMaterial="matte"/>
                </p:spPr>
                <p:txBody>
                  <a:bodyPr rtlCol="0" anchor="ctr"/>
                  <a:lstStyle/>
                  <a:p>
                    <a:pPr indent="-257175" algn="ctr">
                      <a:buFont typeface="+mj-lt"/>
                      <a:buAutoNum type="arabicPeriod"/>
                    </a:pPr>
                    <a:endParaRPr lang="pt-PT" sz="900" noProof="1">
                      <a:solidFill>
                        <a:srgbClr val="FFFFFF"/>
                      </a:solidFill>
                      <a:latin typeface="Century Gothic" pitchFamily="34" charset="0"/>
                      <a:ea typeface="ＭＳ Ｐゴシック" pitchFamily="-97" charset="-128"/>
                      <a:cs typeface="+mn-cs"/>
                    </a:endParaRPr>
                  </a:p>
                </p:txBody>
              </p:sp>
              <p:grpSp>
                <p:nvGrpSpPr>
                  <p:cNvPr id="34" name="Grupo 15378">
                    <a:extLst>
                      <a:ext uri="{FF2B5EF4-FFF2-40B4-BE49-F238E27FC236}">
                        <a16:creationId xmlns:a16="http://schemas.microsoft.com/office/drawing/2014/main" id="{EB509FF2-FDA3-D743-92E2-58045B7CB05A}"/>
                      </a:ext>
                    </a:extLst>
                  </p:cNvPr>
                  <p:cNvGrpSpPr/>
                  <p:nvPr/>
                </p:nvGrpSpPr>
                <p:grpSpPr>
                  <a:xfrm>
                    <a:off x="6530603" y="4606060"/>
                    <a:ext cx="567011" cy="1060402"/>
                    <a:chOff x="6492892" y="2071610"/>
                    <a:chExt cx="567011" cy="1060402"/>
                  </a:xfrm>
                </p:grpSpPr>
                <p:sp>
                  <p:nvSpPr>
                    <p:cNvPr id="36" name="Triângulo isósceles 23">
                      <a:extLst>
                        <a:ext uri="{FF2B5EF4-FFF2-40B4-BE49-F238E27FC236}">
                          <a16:creationId xmlns:a16="http://schemas.microsoft.com/office/drawing/2014/main" id="{08130A2A-8A24-D042-9F72-CD0A1CEC3D6F}"/>
                        </a:ext>
                      </a:extLst>
                    </p:cNvPr>
                    <p:cNvSpPr/>
                    <p:nvPr/>
                  </p:nvSpPr>
                  <p:spPr bwMode="auto">
                    <a:xfrm rot="5400000">
                      <a:off x="6492893" y="2071609"/>
                      <a:ext cx="344384" cy="344385"/>
                    </a:xfrm>
                    <a:prstGeom prst="triangle">
                      <a:avLst/>
                    </a:prstGeom>
                    <a:solidFill>
                      <a:schemeClr val="accent1">
                        <a:lumMod val="5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prstMaterial="matte"/>
                  </p:spPr>
                  <p:txBody>
                    <a:bodyPr rtlCol="0" anchor="ctr"/>
                    <a:lstStyle/>
                    <a:p>
                      <a:pPr indent="-257175" algn="ctr">
                        <a:buFont typeface="+mj-lt"/>
                        <a:buAutoNum type="arabicPeriod"/>
                      </a:pPr>
                      <a:endParaRPr lang="pt-PT" sz="900" noProof="1">
                        <a:solidFill>
                          <a:srgbClr val="FFFFFF"/>
                        </a:solidFill>
                        <a:latin typeface="Century Gothic" pitchFamily="34" charset="0"/>
                        <a:ea typeface="ＭＳ Ｐゴシック" pitchFamily="-97" charset="-128"/>
                        <a:cs typeface="+mn-cs"/>
                      </a:endParaRPr>
                    </a:p>
                  </p:txBody>
                </p:sp>
                <p:sp>
                  <p:nvSpPr>
                    <p:cNvPr id="37" name="Triângulo isósceles 35">
                      <a:extLst>
                        <a:ext uri="{FF2B5EF4-FFF2-40B4-BE49-F238E27FC236}">
                          <a16:creationId xmlns:a16="http://schemas.microsoft.com/office/drawing/2014/main" id="{1D5975B3-1C14-E847-8BB0-41623B915F9C}"/>
                        </a:ext>
                      </a:extLst>
                    </p:cNvPr>
                    <p:cNvSpPr/>
                    <p:nvPr/>
                  </p:nvSpPr>
                  <p:spPr bwMode="auto">
                    <a:xfrm rot="5400000">
                      <a:off x="6715519" y="2787627"/>
                      <a:ext cx="344384" cy="344385"/>
                    </a:xfrm>
                    <a:prstGeom prst="triangle">
                      <a:avLst/>
                    </a:prstGeom>
                    <a:solidFill>
                      <a:schemeClr val="accent1">
                        <a:lumMod val="5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prstMaterial="matte"/>
                  </p:spPr>
                  <p:txBody>
                    <a:bodyPr rtlCol="0" anchor="ctr"/>
                    <a:lstStyle/>
                    <a:p>
                      <a:pPr indent="-257175" algn="ctr">
                        <a:buFont typeface="+mj-lt"/>
                        <a:buAutoNum type="arabicPeriod"/>
                      </a:pPr>
                      <a:endParaRPr lang="pt-PT" sz="900" noProof="1">
                        <a:solidFill>
                          <a:srgbClr val="FFFFFF"/>
                        </a:solidFill>
                        <a:latin typeface="Century Gothic" pitchFamily="34" charset="0"/>
                        <a:ea typeface="ＭＳ Ｐゴシック" pitchFamily="-97" charset="-128"/>
                        <a:cs typeface="+mn-cs"/>
                      </a:endParaRPr>
                    </a:p>
                  </p:txBody>
                </p:sp>
              </p:grpSp>
              <p:sp>
                <p:nvSpPr>
                  <p:cNvPr id="35" name="Triângulo isósceles 50">
                    <a:extLst>
                      <a:ext uri="{FF2B5EF4-FFF2-40B4-BE49-F238E27FC236}">
                        <a16:creationId xmlns:a16="http://schemas.microsoft.com/office/drawing/2014/main" id="{EFCB9527-4D3E-1C4A-A627-58E9163FA51D}"/>
                      </a:ext>
                    </a:extLst>
                  </p:cNvPr>
                  <p:cNvSpPr/>
                  <p:nvPr/>
                </p:nvSpPr>
                <p:spPr bwMode="auto">
                  <a:xfrm rot="5400000">
                    <a:off x="3464791" y="4606060"/>
                    <a:ext cx="344384" cy="344385"/>
                  </a:xfrm>
                  <a:prstGeom prst="triangle">
                    <a:avLst/>
                  </a:prstGeom>
                  <a:solidFill>
                    <a:srgbClr val="FF8300"/>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prstMaterial="matte"/>
                </p:spPr>
                <p:txBody>
                  <a:bodyPr rtlCol="0" anchor="ctr"/>
                  <a:lstStyle/>
                  <a:p>
                    <a:pPr indent="-257175" algn="ctr">
                      <a:buFont typeface="+mj-lt"/>
                      <a:buAutoNum type="arabicPeriod"/>
                    </a:pPr>
                    <a:endParaRPr lang="pt-PT" sz="900" noProof="1">
                      <a:solidFill>
                        <a:srgbClr val="FFFFFF"/>
                      </a:solidFill>
                      <a:latin typeface="Century Gothic" pitchFamily="34" charset="0"/>
                      <a:ea typeface="ＭＳ Ｐゴシック" pitchFamily="-97" charset="-128"/>
                      <a:cs typeface="+mn-cs"/>
                    </a:endParaRPr>
                  </a:p>
                </p:txBody>
              </p:sp>
            </p:grpSp>
          </p:grpSp>
          <p:pic>
            <p:nvPicPr>
              <p:cNvPr id="13" name="Picture 4">
                <a:extLst>
                  <a:ext uri="{FF2B5EF4-FFF2-40B4-BE49-F238E27FC236}">
                    <a16:creationId xmlns:a16="http://schemas.microsoft.com/office/drawing/2014/main" id="{DC9A8A62-9108-AC44-A8E6-2F7AACDBFE0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7637" y="3670095"/>
                <a:ext cx="156152" cy="36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a:extLst>
                  <a:ext uri="{FF2B5EF4-FFF2-40B4-BE49-F238E27FC236}">
                    <a16:creationId xmlns:a16="http://schemas.microsoft.com/office/drawing/2014/main" id="{EF3A0B1B-4EDB-EC4C-BE0B-1FC5145D1B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2759" y="3670095"/>
                <a:ext cx="156152" cy="36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aixaDeTexto 15">
                <a:extLst>
                  <a:ext uri="{FF2B5EF4-FFF2-40B4-BE49-F238E27FC236}">
                    <a16:creationId xmlns:a16="http://schemas.microsoft.com/office/drawing/2014/main" id="{25D12BE3-7ED5-1B41-9F37-DFDCE5DDF21E}"/>
                  </a:ext>
                </a:extLst>
              </p:cNvPr>
              <p:cNvSpPr txBox="1"/>
              <p:nvPr/>
            </p:nvSpPr>
            <p:spPr>
              <a:xfrm>
                <a:off x="992350" y="4790292"/>
                <a:ext cx="887712" cy="346249"/>
              </a:xfrm>
              <a:prstGeom prst="rect">
                <a:avLst/>
              </a:prstGeom>
              <a:noFill/>
            </p:spPr>
            <p:txBody>
              <a:bodyPr wrap="square" rtlCol="0">
                <a:spAutoFit/>
              </a:bodyPr>
              <a:lstStyle/>
              <a:p>
                <a:r>
                  <a:rPr lang="pt-PT" sz="825" dirty="0"/>
                  <a:t>Consultation de chirurgie</a:t>
                </a:r>
              </a:p>
            </p:txBody>
          </p:sp>
          <p:sp>
            <p:nvSpPr>
              <p:cNvPr id="16" name="CaixaDeTexto 15">
                <a:extLst>
                  <a:ext uri="{FF2B5EF4-FFF2-40B4-BE49-F238E27FC236}">
                    <a16:creationId xmlns:a16="http://schemas.microsoft.com/office/drawing/2014/main" id="{A6ED9C45-CDAF-194F-9C1F-C1864D0E1CDA}"/>
                  </a:ext>
                </a:extLst>
              </p:cNvPr>
              <p:cNvSpPr txBox="1"/>
              <p:nvPr/>
            </p:nvSpPr>
            <p:spPr>
              <a:xfrm>
                <a:off x="1856305" y="4788337"/>
                <a:ext cx="887712" cy="346249"/>
              </a:xfrm>
              <a:prstGeom prst="rect">
                <a:avLst/>
              </a:prstGeom>
              <a:noFill/>
            </p:spPr>
            <p:txBody>
              <a:bodyPr wrap="square" rtlCol="0">
                <a:spAutoFit/>
              </a:bodyPr>
              <a:lstStyle/>
              <a:p>
                <a:r>
                  <a:rPr lang="pt-PT" sz="825" dirty="0"/>
                  <a:t>Consultation d’anesthesie</a:t>
                </a:r>
              </a:p>
            </p:txBody>
          </p:sp>
          <p:sp>
            <p:nvSpPr>
              <p:cNvPr id="17" name="CaixaDeTexto 15">
                <a:extLst>
                  <a:ext uri="{FF2B5EF4-FFF2-40B4-BE49-F238E27FC236}">
                    <a16:creationId xmlns:a16="http://schemas.microsoft.com/office/drawing/2014/main" id="{16C50D42-FE3E-144D-B29D-6EBB39E8FFE7}"/>
                  </a:ext>
                </a:extLst>
              </p:cNvPr>
              <p:cNvSpPr txBox="1"/>
              <p:nvPr/>
            </p:nvSpPr>
            <p:spPr>
              <a:xfrm>
                <a:off x="2614895" y="4790292"/>
                <a:ext cx="887712" cy="346249"/>
              </a:xfrm>
              <a:prstGeom prst="rect">
                <a:avLst/>
              </a:prstGeom>
              <a:noFill/>
            </p:spPr>
            <p:txBody>
              <a:bodyPr wrap="square" rtlCol="0">
                <a:spAutoFit/>
              </a:bodyPr>
              <a:lstStyle/>
              <a:p>
                <a:r>
                  <a:rPr lang="pt-PT" sz="825" dirty="0"/>
                  <a:t>Consultation d’infirmière</a:t>
                </a:r>
              </a:p>
            </p:txBody>
          </p:sp>
          <p:sp>
            <p:nvSpPr>
              <p:cNvPr id="18" name="CaixaDeTexto 15">
                <a:extLst>
                  <a:ext uri="{FF2B5EF4-FFF2-40B4-BE49-F238E27FC236}">
                    <a16:creationId xmlns:a16="http://schemas.microsoft.com/office/drawing/2014/main" id="{C3D5BAF4-4BBD-4D4B-8E01-A4FB3B2684A4}"/>
                  </a:ext>
                </a:extLst>
              </p:cNvPr>
              <p:cNvSpPr txBox="1"/>
              <p:nvPr/>
            </p:nvSpPr>
            <p:spPr>
              <a:xfrm>
                <a:off x="3862425" y="4921403"/>
                <a:ext cx="887712" cy="219291"/>
              </a:xfrm>
              <a:prstGeom prst="rect">
                <a:avLst/>
              </a:prstGeom>
              <a:noFill/>
            </p:spPr>
            <p:txBody>
              <a:bodyPr wrap="square" rtlCol="0">
                <a:spAutoFit/>
              </a:bodyPr>
              <a:lstStyle/>
              <a:p>
                <a:r>
                  <a:rPr lang="pt-PT" sz="825" dirty="0"/>
                  <a:t>Chirurgie</a:t>
                </a:r>
              </a:p>
            </p:txBody>
          </p:sp>
          <p:sp>
            <p:nvSpPr>
              <p:cNvPr id="19" name="CaixaDeTexto 15">
                <a:extLst>
                  <a:ext uri="{FF2B5EF4-FFF2-40B4-BE49-F238E27FC236}">
                    <a16:creationId xmlns:a16="http://schemas.microsoft.com/office/drawing/2014/main" id="{6D7FB93E-98D4-4542-ABDF-52DCA0039102}"/>
                  </a:ext>
                </a:extLst>
              </p:cNvPr>
              <p:cNvSpPr txBox="1"/>
              <p:nvPr/>
            </p:nvSpPr>
            <p:spPr>
              <a:xfrm>
                <a:off x="4809130" y="4921403"/>
                <a:ext cx="887712" cy="219291"/>
              </a:xfrm>
              <a:prstGeom prst="rect">
                <a:avLst/>
              </a:prstGeom>
              <a:noFill/>
            </p:spPr>
            <p:txBody>
              <a:bodyPr wrap="square" rtlCol="0">
                <a:spAutoFit/>
              </a:bodyPr>
              <a:lstStyle/>
              <a:p>
                <a:r>
                  <a:rPr lang="pt-PT" sz="825" dirty="0"/>
                  <a:t>Salle de réveil</a:t>
                </a:r>
              </a:p>
            </p:txBody>
          </p:sp>
          <p:sp>
            <p:nvSpPr>
              <p:cNvPr id="20" name="CaixaDeTexto 15">
                <a:extLst>
                  <a:ext uri="{FF2B5EF4-FFF2-40B4-BE49-F238E27FC236}">
                    <a16:creationId xmlns:a16="http://schemas.microsoft.com/office/drawing/2014/main" id="{340D4C73-D8C3-E044-A7F3-2FC838B46D22}"/>
                  </a:ext>
                </a:extLst>
              </p:cNvPr>
              <p:cNvSpPr txBox="1"/>
              <p:nvPr/>
            </p:nvSpPr>
            <p:spPr>
              <a:xfrm>
                <a:off x="3352410" y="6050796"/>
                <a:ext cx="887712" cy="219291"/>
              </a:xfrm>
              <a:prstGeom prst="rect">
                <a:avLst/>
              </a:prstGeom>
              <a:noFill/>
            </p:spPr>
            <p:txBody>
              <a:bodyPr wrap="square" rtlCol="0">
                <a:spAutoFit/>
              </a:bodyPr>
              <a:lstStyle/>
              <a:p>
                <a:r>
                  <a:rPr lang="pt-PT" sz="825" dirty="0"/>
                  <a:t>Hospitalisation</a:t>
                </a:r>
              </a:p>
            </p:txBody>
          </p:sp>
          <p:sp>
            <p:nvSpPr>
              <p:cNvPr id="21" name="CaixaDeTexto 15">
                <a:extLst>
                  <a:ext uri="{FF2B5EF4-FFF2-40B4-BE49-F238E27FC236}">
                    <a16:creationId xmlns:a16="http://schemas.microsoft.com/office/drawing/2014/main" id="{92A95D55-3086-8C45-B7A6-D5EC5C543988}"/>
                  </a:ext>
                </a:extLst>
              </p:cNvPr>
              <p:cNvSpPr txBox="1"/>
              <p:nvPr/>
            </p:nvSpPr>
            <p:spPr>
              <a:xfrm>
                <a:off x="6393016" y="5382073"/>
                <a:ext cx="1153964" cy="346249"/>
              </a:xfrm>
              <a:prstGeom prst="rect">
                <a:avLst/>
              </a:prstGeom>
              <a:noFill/>
            </p:spPr>
            <p:txBody>
              <a:bodyPr wrap="square" rtlCol="0">
                <a:spAutoFit/>
              </a:bodyPr>
              <a:lstStyle/>
              <a:p>
                <a:r>
                  <a:rPr lang="pt-PT" sz="825" dirty="0"/>
                  <a:t>Autorisation</a:t>
                </a:r>
                <a:br>
                  <a:rPr lang="pt-PT" sz="825" dirty="0"/>
                </a:br>
                <a:r>
                  <a:rPr lang="pt-PT" sz="825" dirty="0"/>
                  <a:t> de sortie</a:t>
                </a:r>
              </a:p>
            </p:txBody>
          </p:sp>
          <p:sp>
            <p:nvSpPr>
              <p:cNvPr id="22" name="Rectangle 21">
                <a:extLst>
                  <a:ext uri="{FF2B5EF4-FFF2-40B4-BE49-F238E27FC236}">
                    <a16:creationId xmlns:a16="http://schemas.microsoft.com/office/drawing/2014/main" id="{0FC13B2E-DCF8-6645-A58B-17E21F9A6F73}"/>
                  </a:ext>
                </a:extLst>
              </p:cNvPr>
              <p:cNvSpPr/>
              <p:nvPr/>
            </p:nvSpPr>
            <p:spPr>
              <a:xfrm>
                <a:off x="346240" y="4129967"/>
                <a:ext cx="1485728" cy="276999"/>
              </a:xfrm>
              <a:prstGeom prst="rect">
                <a:avLst/>
              </a:prstGeom>
            </p:spPr>
            <p:txBody>
              <a:bodyPr wrap="none">
                <a:spAutoFit/>
              </a:bodyPr>
              <a:lstStyle/>
              <a:p>
                <a:r>
                  <a:rPr lang="pt-PT" sz="1200" dirty="0"/>
                  <a:t>Référenciation direct</a:t>
                </a:r>
              </a:p>
            </p:txBody>
          </p:sp>
          <p:sp>
            <p:nvSpPr>
              <p:cNvPr id="23" name="CaixaDeTexto 15">
                <a:extLst>
                  <a:ext uri="{FF2B5EF4-FFF2-40B4-BE49-F238E27FC236}">
                    <a16:creationId xmlns:a16="http://schemas.microsoft.com/office/drawing/2014/main" id="{7A27A6ED-0A90-474C-8264-B39AD3F89D98}"/>
                  </a:ext>
                </a:extLst>
              </p:cNvPr>
              <p:cNvSpPr txBox="1"/>
              <p:nvPr/>
            </p:nvSpPr>
            <p:spPr>
              <a:xfrm>
                <a:off x="4215291" y="6049804"/>
                <a:ext cx="887712" cy="219291"/>
              </a:xfrm>
              <a:prstGeom prst="rect">
                <a:avLst/>
              </a:prstGeom>
              <a:noFill/>
            </p:spPr>
            <p:txBody>
              <a:bodyPr wrap="square" rtlCol="0">
                <a:spAutoFit/>
              </a:bodyPr>
              <a:lstStyle/>
              <a:p>
                <a:r>
                  <a:rPr lang="pt-PT" sz="825" dirty="0"/>
                  <a:t>Chirurgie</a:t>
                </a:r>
              </a:p>
            </p:txBody>
          </p:sp>
          <p:sp>
            <p:nvSpPr>
              <p:cNvPr id="24" name="CaixaDeTexto 15">
                <a:extLst>
                  <a:ext uri="{FF2B5EF4-FFF2-40B4-BE49-F238E27FC236}">
                    <a16:creationId xmlns:a16="http://schemas.microsoft.com/office/drawing/2014/main" id="{EF77AEBD-06F5-9340-A82C-69DA6AD67000}"/>
                  </a:ext>
                </a:extLst>
              </p:cNvPr>
              <p:cNvSpPr txBox="1"/>
              <p:nvPr/>
            </p:nvSpPr>
            <p:spPr>
              <a:xfrm>
                <a:off x="4961530" y="6045480"/>
                <a:ext cx="887712" cy="219291"/>
              </a:xfrm>
              <a:prstGeom prst="rect">
                <a:avLst/>
              </a:prstGeom>
              <a:noFill/>
            </p:spPr>
            <p:txBody>
              <a:bodyPr wrap="square" rtlCol="0">
                <a:spAutoFit/>
              </a:bodyPr>
              <a:lstStyle/>
              <a:p>
                <a:r>
                  <a:rPr lang="pt-PT" sz="825" dirty="0"/>
                  <a:t>Salle de réveil</a:t>
                </a:r>
              </a:p>
            </p:txBody>
          </p:sp>
        </p:grpSp>
      </p:grpSp>
    </p:spTree>
    <p:extLst>
      <p:ext uri="{BB962C8B-B14F-4D97-AF65-F5344CB8AC3E}">
        <p14:creationId xmlns:p14="http://schemas.microsoft.com/office/powerpoint/2010/main" val="1915524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676ECB-1DF5-BB4C-90AF-F743E19A82D9}"/>
              </a:ext>
            </a:extLst>
          </p:cNvPr>
          <p:cNvSpPr>
            <a:spLocks noGrp="1"/>
          </p:cNvSpPr>
          <p:nvPr>
            <p:ph type="title"/>
          </p:nvPr>
        </p:nvSpPr>
        <p:spPr/>
        <p:txBody>
          <a:bodyPr/>
          <a:lstStyle/>
          <a:p>
            <a:r>
              <a:rPr lang="pt-PT" dirty="0"/>
              <a:t>“</a:t>
            </a:r>
            <a:r>
              <a:rPr lang="pt-PT" dirty="0" err="1"/>
              <a:t>Walking</a:t>
            </a:r>
            <a:r>
              <a:rPr lang="pt-PT" dirty="0"/>
              <a:t> </a:t>
            </a:r>
            <a:r>
              <a:rPr lang="pt-PT" dirty="0" err="1"/>
              <a:t>Clinic</a:t>
            </a:r>
            <a:r>
              <a:rPr lang="pt-PT" dirty="0"/>
              <a:t>” - </a:t>
            </a:r>
            <a:r>
              <a:rPr lang="pt-PT" dirty="0" err="1"/>
              <a:t>Chirurgie</a:t>
            </a:r>
            <a:r>
              <a:rPr lang="pt-PT" dirty="0"/>
              <a:t> </a:t>
            </a:r>
            <a:r>
              <a:rPr lang="pt-PT" dirty="0" err="1"/>
              <a:t>ambulatoire</a:t>
            </a:r>
            <a:endParaRPr lang="fr-FR" dirty="0"/>
          </a:p>
        </p:txBody>
      </p:sp>
      <p:sp>
        <p:nvSpPr>
          <p:cNvPr id="3" name="Espace réservé du contenu 2">
            <a:extLst>
              <a:ext uri="{FF2B5EF4-FFF2-40B4-BE49-F238E27FC236}">
                <a16:creationId xmlns:a16="http://schemas.microsoft.com/office/drawing/2014/main" id="{4A5790AE-E2F9-CE49-86E7-3C37973AE0E1}"/>
              </a:ext>
            </a:extLst>
          </p:cNvPr>
          <p:cNvSpPr>
            <a:spLocks noGrp="1"/>
          </p:cNvSpPr>
          <p:nvPr>
            <p:ph idx="1"/>
          </p:nvPr>
        </p:nvSpPr>
        <p:spPr/>
        <p:txBody>
          <a:bodyPr>
            <a:normAutofit fontScale="92500" lnSpcReduction="10000"/>
          </a:bodyPr>
          <a:lstStyle/>
          <a:p>
            <a:pPr marL="0" indent="0">
              <a:buNone/>
            </a:pPr>
            <a:r>
              <a:rPr lang="pt-PT" b="1" dirty="0" err="1"/>
              <a:t>Quelques</a:t>
            </a:r>
            <a:r>
              <a:rPr lang="pt-PT" b="1" dirty="0"/>
              <a:t> </a:t>
            </a:r>
            <a:r>
              <a:rPr lang="pt-PT" b="1" dirty="0" err="1"/>
              <a:t>avantages</a:t>
            </a:r>
            <a:endParaRPr lang="pt-PT" b="1" dirty="0"/>
          </a:p>
          <a:p>
            <a:r>
              <a:rPr lang="fr-FR" dirty="0"/>
              <a:t>Réduction du temps d’attente entre le diagnostic </a:t>
            </a:r>
            <a:br>
              <a:rPr lang="fr-FR" dirty="0"/>
            </a:br>
            <a:r>
              <a:rPr lang="fr-FR" dirty="0"/>
              <a:t>et le traitement chirurgical</a:t>
            </a:r>
          </a:p>
          <a:p>
            <a:r>
              <a:rPr lang="fr-FR" dirty="0"/>
              <a:t>Réduction du parcours des patients à l’hôpital,</a:t>
            </a:r>
            <a:br>
              <a:rPr lang="fr-FR" dirty="0"/>
            </a:br>
            <a:r>
              <a:rPr lang="fr-FR" dirty="0"/>
              <a:t>les consultations et la répétition des examens,</a:t>
            </a:r>
            <a:br>
              <a:rPr lang="fr-FR" dirty="0"/>
            </a:br>
            <a:r>
              <a:rPr lang="fr-FR" dirty="0"/>
              <a:t>et par conséquent, les coûts. </a:t>
            </a:r>
          </a:p>
          <a:p>
            <a:r>
              <a:rPr lang="fr-FR" dirty="0"/>
              <a:t>Diminution de l’absentéisme des patients au travail</a:t>
            </a:r>
          </a:p>
          <a:p>
            <a:r>
              <a:rPr lang="fr-FR" dirty="0"/>
              <a:t>Augmentation de la satisfaction pour les utilisateurs</a:t>
            </a:r>
            <a:br>
              <a:rPr lang="fr-FR" dirty="0"/>
            </a:br>
            <a:r>
              <a:rPr lang="fr-FR" dirty="0"/>
              <a:t>et les professionnels </a:t>
            </a:r>
          </a:p>
          <a:p>
            <a:endParaRPr lang="pt-PT" dirty="0"/>
          </a:p>
          <a:p>
            <a:endParaRPr lang="fr-FR" dirty="0"/>
          </a:p>
        </p:txBody>
      </p:sp>
      <p:pic>
        <p:nvPicPr>
          <p:cNvPr id="6" name="Imagem 3">
            <a:extLst>
              <a:ext uri="{FF2B5EF4-FFF2-40B4-BE49-F238E27FC236}">
                <a16:creationId xmlns:a16="http://schemas.microsoft.com/office/drawing/2014/main" id="{4B1E972B-5DBF-E942-A6CB-A220F27B336C}"/>
              </a:ext>
            </a:extLst>
          </p:cNvPr>
          <p:cNvPicPr>
            <a:picLocks noChangeAspect="1"/>
          </p:cNvPicPr>
          <p:nvPr/>
        </p:nvPicPr>
        <p:blipFill>
          <a:blip r:embed="rId2"/>
          <a:stretch>
            <a:fillRect/>
          </a:stretch>
        </p:blipFill>
        <p:spPr>
          <a:xfrm>
            <a:off x="7354955" y="2695259"/>
            <a:ext cx="1666605" cy="1666605"/>
          </a:xfrm>
          <a:prstGeom prst="rect">
            <a:avLst/>
          </a:prstGeom>
        </p:spPr>
      </p:pic>
    </p:spTree>
    <p:extLst>
      <p:ext uri="{BB962C8B-B14F-4D97-AF65-F5344CB8AC3E}">
        <p14:creationId xmlns:p14="http://schemas.microsoft.com/office/powerpoint/2010/main" val="250692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710F21-1A01-524B-9C67-A6AF9D66C729}"/>
              </a:ext>
            </a:extLst>
          </p:cNvPr>
          <p:cNvSpPr>
            <a:spLocks noGrp="1"/>
          </p:cNvSpPr>
          <p:nvPr>
            <p:ph type="title"/>
          </p:nvPr>
        </p:nvSpPr>
        <p:spPr/>
        <p:txBody>
          <a:bodyPr/>
          <a:lstStyle/>
          <a:p>
            <a:r>
              <a:rPr lang="fr-FR" dirty="0"/>
              <a:t>Système de soins au Portugal</a:t>
            </a:r>
          </a:p>
        </p:txBody>
      </p:sp>
      <p:sp>
        <p:nvSpPr>
          <p:cNvPr id="3" name="Espace réservé du contenu 2">
            <a:extLst>
              <a:ext uri="{FF2B5EF4-FFF2-40B4-BE49-F238E27FC236}">
                <a16:creationId xmlns:a16="http://schemas.microsoft.com/office/drawing/2014/main" id="{1DE27D68-91C5-A84D-B4E0-45DD94E4B53F}"/>
              </a:ext>
            </a:extLst>
          </p:cNvPr>
          <p:cNvSpPr>
            <a:spLocks noGrp="1"/>
          </p:cNvSpPr>
          <p:nvPr>
            <p:ph idx="1"/>
          </p:nvPr>
        </p:nvSpPr>
        <p:spPr/>
        <p:txBody>
          <a:bodyPr/>
          <a:lstStyle/>
          <a:p>
            <a:r>
              <a:rPr lang="fr-FR" dirty="0"/>
              <a:t>Le système de santé portugais est caractérisé </a:t>
            </a:r>
            <a:br>
              <a:rPr lang="fr-FR" dirty="0"/>
            </a:br>
            <a:r>
              <a:rPr lang="fr-FR" dirty="0"/>
              <a:t>par trois systèmes </a:t>
            </a:r>
            <a:r>
              <a:rPr lang="fr-FR" dirty="0" err="1"/>
              <a:t>coexistants</a:t>
            </a:r>
            <a:r>
              <a:rPr lang="fr-FR" dirty="0"/>
              <a:t> :</a:t>
            </a:r>
          </a:p>
          <a:p>
            <a:pPr lvl="2"/>
            <a:r>
              <a:rPr lang="fr-FR" dirty="0"/>
              <a:t>Le service national de santé (SNS),</a:t>
            </a:r>
          </a:p>
          <a:p>
            <a:pPr lvl="2"/>
            <a:r>
              <a:rPr lang="fr-FR" dirty="0"/>
              <a:t>Régimes spéciaux d’assurance sociale maladie </a:t>
            </a:r>
            <a:br>
              <a:rPr lang="fr-FR" dirty="0"/>
            </a:br>
            <a:r>
              <a:rPr lang="fr-FR" dirty="0"/>
              <a:t>pour certaines professions (sous-systèmes de santé)</a:t>
            </a:r>
          </a:p>
          <a:p>
            <a:pPr lvl="2"/>
            <a:r>
              <a:rPr lang="fr-FR" dirty="0"/>
              <a:t>Assurance maladie privée.</a:t>
            </a:r>
          </a:p>
          <a:p>
            <a:endParaRPr lang="fr-FR" dirty="0"/>
          </a:p>
        </p:txBody>
      </p:sp>
    </p:spTree>
    <p:extLst>
      <p:ext uri="{BB962C8B-B14F-4D97-AF65-F5344CB8AC3E}">
        <p14:creationId xmlns:p14="http://schemas.microsoft.com/office/powerpoint/2010/main" val="3403603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6FCCC-782D-C441-BA7D-ADF676E3C5BC}"/>
              </a:ext>
            </a:extLst>
          </p:cNvPr>
          <p:cNvSpPr>
            <a:spLocks noGrp="1"/>
          </p:cNvSpPr>
          <p:nvPr>
            <p:ph type="title"/>
          </p:nvPr>
        </p:nvSpPr>
        <p:spPr/>
        <p:txBody>
          <a:bodyPr/>
          <a:lstStyle/>
          <a:p>
            <a:r>
              <a:rPr lang="fr-FR" dirty="0"/>
              <a:t>Consultation multidisciplinaire du sein</a:t>
            </a:r>
          </a:p>
        </p:txBody>
      </p:sp>
      <p:sp>
        <p:nvSpPr>
          <p:cNvPr id="3" name="Espace réservé du contenu 2">
            <a:extLst>
              <a:ext uri="{FF2B5EF4-FFF2-40B4-BE49-F238E27FC236}">
                <a16:creationId xmlns:a16="http://schemas.microsoft.com/office/drawing/2014/main" id="{1AE797DF-C5EB-4B43-9CF3-4FFB7F8DD20B}"/>
              </a:ext>
            </a:extLst>
          </p:cNvPr>
          <p:cNvSpPr>
            <a:spLocks noGrp="1"/>
          </p:cNvSpPr>
          <p:nvPr>
            <p:ph idx="1"/>
          </p:nvPr>
        </p:nvSpPr>
        <p:spPr/>
        <p:txBody>
          <a:bodyPr>
            <a:normAutofit/>
          </a:bodyPr>
          <a:lstStyle/>
          <a:p>
            <a:r>
              <a:rPr lang="fr-FR" dirty="0"/>
              <a:t>Création d’une consultation multidisciplinaire sur le sein, </a:t>
            </a:r>
            <a:br>
              <a:rPr lang="fr-FR" dirty="0"/>
            </a:br>
            <a:r>
              <a:rPr lang="fr-FR" dirty="0"/>
              <a:t>dans un partenariat entre les unités CS, le service de chirurgie générale, le service d’imagerie et le service d’anatomie pathologique </a:t>
            </a:r>
          </a:p>
          <a:p>
            <a:r>
              <a:rPr lang="fr-FR" dirty="0"/>
              <a:t>Renforcer le lien entre les chirurgiens généralistes </a:t>
            </a:r>
            <a:br>
              <a:rPr lang="fr-FR" dirty="0"/>
            </a:br>
            <a:r>
              <a:rPr lang="fr-FR" dirty="0"/>
              <a:t>et les médecins de famille en favorisant les réunions </a:t>
            </a:r>
            <a:br>
              <a:rPr lang="fr-FR" dirty="0"/>
            </a:br>
            <a:r>
              <a:rPr lang="fr-FR" dirty="0"/>
              <a:t>dans les CS avec l’intention d’optimiser les procédures </a:t>
            </a:r>
            <a:br>
              <a:rPr lang="fr-FR" dirty="0"/>
            </a:br>
            <a:r>
              <a:rPr lang="fr-FR" dirty="0"/>
              <a:t>et d’accélérer l’orientation des patients</a:t>
            </a:r>
          </a:p>
          <a:p>
            <a:endParaRPr lang="pt-PT" dirty="0"/>
          </a:p>
          <a:p>
            <a:endParaRPr lang="fr-FR" dirty="0"/>
          </a:p>
        </p:txBody>
      </p:sp>
      <p:pic>
        <p:nvPicPr>
          <p:cNvPr id="6" name="Picture 2">
            <a:extLst>
              <a:ext uri="{FF2B5EF4-FFF2-40B4-BE49-F238E27FC236}">
                <a16:creationId xmlns:a16="http://schemas.microsoft.com/office/drawing/2014/main" id="{227379C9-888D-5E4B-8D96-B53A9D0BACB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19801"/>
          <a:stretch/>
        </p:blipFill>
        <p:spPr bwMode="auto">
          <a:xfrm>
            <a:off x="7672810" y="1906097"/>
            <a:ext cx="1471190" cy="259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852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1E77F3-21C2-7443-A2CE-B1FB259F7C13}"/>
              </a:ext>
            </a:extLst>
          </p:cNvPr>
          <p:cNvSpPr>
            <a:spLocks noGrp="1"/>
          </p:cNvSpPr>
          <p:nvPr>
            <p:ph type="title"/>
          </p:nvPr>
        </p:nvSpPr>
        <p:spPr/>
        <p:txBody>
          <a:bodyPr/>
          <a:lstStyle/>
          <a:p>
            <a:r>
              <a:rPr lang="fr-FR" dirty="0"/>
              <a:t>Consultation multidisciplinaire du sein</a:t>
            </a:r>
          </a:p>
        </p:txBody>
      </p:sp>
      <p:graphicFrame>
        <p:nvGraphicFramePr>
          <p:cNvPr id="8" name="Marcador de Posição de Conteúdo 6">
            <a:extLst>
              <a:ext uri="{FF2B5EF4-FFF2-40B4-BE49-F238E27FC236}">
                <a16:creationId xmlns:a16="http://schemas.microsoft.com/office/drawing/2014/main" id="{B1259199-AE57-C44C-9698-5865A6C7ED73}"/>
              </a:ext>
            </a:extLst>
          </p:cNvPr>
          <p:cNvGraphicFramePr>
            <a:graphicFrameLocks noGrp="1"/>
          </p:cNvGraphicFramePr>
          <p:nvPr>
            <p:ph idx="1"/>
            <p:extLst>
              <p:ext uri="{D42A27DB-BD31-4B8C-83A1-F6EECF244321}">
                <p14:modId xmlns:p14="http://schemas.microsoft.com/office/powerpoint/2010/main" val="3779496452"/>
              </p:ext>
            </p:extLst>
          </p:nvPr>
        </p:nvGraphicFramePr>
        <p:xfrm>
          <a:off x="628650" y="1250728"/>
          <a:ext cx="8229103" cy="2979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492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D0DA24-D449-1747-ABD1-659944471CB0}"/>
              </a:ext>
            </a:extLst>
          </p:cNvPr>
          <p:cNvSpPr>
            <a:spLocks noGrp="1"/>
          </p:cNvSpPr>
          <p:nvPr>
            <p:ph type="title"/>
          </p:nvPr>
        </p:nvSpPr>
        <p:spPr/>
        <p:txBody>
          <a:bodyPr/>
          <a:lstStyle/>
          <a:p>
            <a:r>
              <a:rPr lang="fr-FR" dirty="0"/>
              <a:t>Intégration des soins à USLM</a:t>
            </a:r>
          </a:p>
        </p:txBody>
      </p:sp>
      <p:sp>
        <p:nvSpPr>
          <p:cNvPr id="3" name="Espace réservé du contenu 2">
            <a:extLst>
              <a:ext uri="{FF2B5EF4-FFF2-40B4-BE49-F238E27FC236}">
                <a16:creationId xmlns:a16="http://schemas.microsoft.com/office/drawing/2014/main" id="{9FB2DC5E-E1AE-F546-B354-3F23BA6BEE8B}"/>
              </a:ext>
            </a:extLst>
          </p:cNvPr>
          <p:cNvSpPr>
            <a:spLocks noGrp="1"/>
          </p:cNvSpPr>
          <p:nvPr>
            <p:ph idx="1"/>
          </p:nvPr>
        </p:nvSpPr>
        <p:spPr>
          <a:xfrm>
            <a:off x="628650" y="1369219"/>
            <a:ext cx="8173444" cy="2773411"/>
          </a:xfrm>
        </p:spPr>
        <p:txBody>
          <a:bodyPr>
            <a:normAutofit fontScale="92500" lnSpcReduction="20000"/>
          </a:bodyPr>
          <a:lstStyle/>
          <a:p>
            <a:pPr marL="0" indent="0">
              <a:buNone/>
            </a:pPr>
            <a:r>
              <a:rPr lang="pt-PT" b="1" dirty="0" err="1"/>
              <a:t>Intégration</a:t>
            </a:r>
            <a:r>
              <a:rPr lang="pt-PT" b="1" dirty="0"/>
              <a:t> </a:t>
            </a:r>
            <a:r>
              <a:rPr lang="pt-PT" b="1" dirty="0" err="1"/>
              <a:t>fonctionnelle</a:t>
            </a:r>
            <a:r>
              <a:rPr lang="pt-PT" b="1" dirty="0"/>
              <a:t> </a:t>
            </a:r>
            <a:r>
              <a:rPr lang="pt-PT" b="1" dirty="0" err="1"/>
              <a:t>et</a:t>
            </a:r>
            <a:r>
              <a:rPr lang="pt-PT" b="1" dirty="0"/>
              <a:t> </a:t>
            </a:r>
            <a:r>
              <a:rPr lang="pt-PT" b="1" dirty="0" err="1"/>
              <a:t>administrative</a:t>
            </a:r>
            <a:endParaRPr lang="pt-PT" b="1" dirty="0"/>
          </a:p>
          <a:p>
            <a:r>
              <a:rPr lang="fr-FR" dirty="0"/>
              <a:t>Plan stratégique et budget global</a:t>
            </a:r>
          </a:p>
          <a:p>
            <a:r>
              <a:rPr lang="fr-FR" dirty="0"/>
              <a:t>Partage des procédures administratives</a:t>
            </a:r>
          </a:p>
          <a:p>
            <a:r>
              <a:rPr lang="fr-FR" dirty="0"/>
              <a:t>Programmes de gestion des maladies</a:t>
            </a:r>
          </a:p>
          <a:p>
            <a:r>
              <a:rPr lang="fr-FR" dirty="0"/>
              <a:t>Intégration des données cliniques </a:t>
            </a:r>
          </a:p>
          <a:p>
            <a:r>
              <a:rPr lang="fr-FR" dirty="0"/>
              <a:t>Mise en place de systèmes de communication </a:t>
            </a:r>
          </a:p>
          <a:p>
            <a:r>
              <a:rPr lang="fr-FR" dirty="0"/>
              <a:t>Equipes interdisciplinaires</a:t>
            </a:r>
          </a:p>
          <a:p>
            <a:r>
              <a:rPr lang="fr-FR" dirty="0"/>
              <a:t>Système de référence des patients / système d’aiguillage des patients</a:t>
            </a:r>
          </a:p>
          <a:p>
            <a:endParaRPr lang="pt-PT" dirty="0"/>
          </a:p>
          <a:p>
            <a:endParaRPr lang="pt-PT" dirty="0"/>
          </a:p>
          <a:p>
            <a:endParaRPr lang="fr-FR" dirty="0"/>
          </a:p>
        </p:txBody>
      </p:sp>
      <p:pic>
        <p:nvPicPr>
          <p:cNvPr id="6" name="Imagem 3">
            <a:extLst>
              <a:ext uri="{FF2B5EF4-FFF2-40B4-BE49-F238E27FC236}">
                <a16:creationId xmlns:a16="http://schemas.microsoft.com/office/drawing/2014/main" id="{AD6FD3D4-2302-3B4E-9D65-64AB61B55DA6}"/>
              </a:ext>
            </a:extLst>
          </p:cNvPr>
          <p:cNvPicPr>
            <a:picLocks noChangeAspect="1"/>
          </p:cNvPicPr>
          <p:nvPr/>
        </p:nvPicPr>
        <p:blipFill>
          <a:blip r:embed="rId2"/>
          <a:stretch>
            <a:fillRect/>
          </a:stretch>
        </p:blipFill>
        <p:spPr>
          <a:xfrm>
            <a:off x="5996040" y="1502140"/>
            <a:ext cx="2974749" cy="1949771"/>
          </a:xfrm>
          <a:prstGeom prst="rect">
            <a:avLst/>
          </a:prstGeom>
        </p:spPr>
      </p:pic>
    </p:spTree>
    <p:extLst>
      <p:ext uri="{BB962C8B-B14F-4D97-AF65-F5344CB8AC3E}">
        <p14:creationId xmlns:p14="http://schemas.microsoft.com/office/powerpoint/2010/main" val="2043465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BC3617-DDE0-B342-A4D3-AC18C3ACF4C4}"/>
              </a:ext>
            </a:extLst>
          </p:cNvPr>
          <p:cNvSpPr>
            <a:spLocks noGrp="1"/>
          </p:cNvSpPr>
          <p:nvPr>
            <p:ph type="title"/>
          </p:nvPr>
        </p:nvSpPr>
        <p:spPr/>
        <p:txBody>
          <a:bodyPr/>
          <a:lstStyle/>
          <a:p>
            <a:r>
              <a:rPr lang="fr-FR" dirty="0"/>
              <a:t>Intégration des soins à USLM</a:t>
            </a:r>
          </a:p>
        </p:txBody>
      </p:sp>
      <p:sp>
        <p:nvSpPr>
          <p:cNvPr id="8" name="Espace réservé du contenu 2">
            <a:extLst>
              <a:ext uri="{FF2B5EF4-FFF2-40B4-BE49-F238E27FC236}">
                <a16:creationId xmlns:a16="http://schemas.microsoft.com/office/drawing/2014/main" id="{32C6ED46-2FCC-794B-8531-DF05E26D26F5}"/>
              </a:ext>
            </a:extLst>
          </p:cNvPr>
          <p:cNvSpPr>
            <a:spLocks noGrp="1"/>
          </p:cNvSpPr>
          <p:nvPr>
            <p:ph idx="1"/>
          </p:nvPr>
        </p:nvSpPr>
        <p:spPr>
          <a:xfrm>
            <a:off x="628650" y="1369219"/>
            <a:ext cx="8173444" cy="2773411"/>
          </a:xfrm>
        </p:spPr>
        <p:txBody>
          <a:bodyPr>
            <a:normAutofit fontScale="77500" lnSpcReduction="20000"/>
          </a:bodyPr>
          <a:lstStyle/>
          <a:p>
            <a:pPr marL="0" indent="0">
              <a:buNone/>
            </a:pPr>
            <a:r>
              <a:rPr lang="pt-PT" b="1" dirty="0" err="1"/>
              <a:t>Avantages</a:t>
            </a:r>
            <a:endParaRPr lang="pt-PT" b="1" dirty="0"/>
          </a:p>
          <a:p>
            <a:r>
              <a:rPr lang="fr-FR" dirty="0"/>
              <a:t>Amélioration de la qualité des soins (réduction du risque de fautes professionnelles, la formation et le partage des connaissances)</a:t>
            </a:r>
          </a:p>
          <a:p>
            <a:r>
              <a:rPr lang="fr-FR" dirty="0"/>
              <a:t>Focus sur les patients (diminution du sentiment de désorientation)</a:t>
            </a:r>
          </a:p>
          <a:p>
            <a:r>
              <a:rPr lang="fr-FR" dirty="0"/>
              <a:t>Promotion du bien être (priorité au niveau des premiers stades de la maladie)</a:t>
            </a:r>
          </a:p>
          <a:p>
            <a:r>
              <a:rPr lang="fr-FR" dirty="0"/>
              <a:t>Réduction des coûts de transaction </a:t>
            </a:r>
          </a:p>
          <a:p>
            <a:r>
              <a:rPr lang="fr-FR" dirty="0"/>
              <a:t>Réduction des actes/procédures inutiles (dossiers cliniques intégrés)</a:t>
            </a:r>
          </a:p>
          <a:p>
            <a:r>
              <a:rPr lang="fr-FR" dirty="0"/>
              <a:t>Minimisation des conflits entre prestataires </a:t>
            </a:r>
            <a:br>
              <a:rPr lang="fr-FR" dirty="0"/>
            </a:br>
            <a:r>
              <a:rPr lang="fr-FR" dirty="0"/>
              <a:t>(évite la concurrence et améliore l'alignement stratégique)</a:t>
            </a:r>
          </a:p>
          <a:p>
            <a:endParaRPr lang="fr-FR" dirty="0"/>
          </a:p>
          <a:p>
            <a:endParaRPr lang="pt-PT" dirty="0"/>
          </a:p>
          <a:p>
            <a:endParaRPr lang="pt-PT" dirty="0"/>
          </a:p>
          <a:p>
            <a:endParaRPr lang="fr-FR" dirty="0"/>
          </a:p>
        </p:txBody>
      </p:sp>
    </p:spTree>
    <p:extLst>
      <p:ext uri="{BB962C8B-B14F-4D97-AF65-F5344CB8AC3E}">
        <p14:creationId xmlns:p14="http://schemas.microsoft.com/office/powerpoint/2010/main" val="2668827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B82778-C2C7-7E4E-A7D4-DAC2595AC279}"/>
              </a:ext>
            </a:extLst>
          </p:cNvPr>
          <p:cNvSpPr>
            <a:spLocks noGrp="1"/>
          </p:cNvSpPr>
          <p:nvPr>
            <p:ph type="title"/>
          </p:nvPr>
        </p:nvSpPr>
        <p:spPr/>
        <p:txBody>
          <a:bodyPr/>
          <a:lstStyle/>
          <a:p>
            <a:r>
              <a:rPr lang="fr-FR" dirty="0"/>
              <a:t>Technologies de l'information</a:t>
            </a:r>
            <a:br>
              <a:rPr lang="fr-FR" dirty="0"/>
            </a:br>
            <a:r>
              <a:rPr lang="fr-FR" dirty="0"/>
              <a:t>et de la communication (</a:t>
            </a:r>
            <a:r>
              <a:rPr lang="pt-PT" dirty="0"/>
              <a:t>TIC)</a:t>
            </a:r>
            <a:endParaRPr lang="fr-FR" dirty="0"/>
          </a:p>
        </p:txBody>
      </p:sp>
      <p:sp>
        <p:nvSpPr>
          <p:cNvPr id="3" name="Espace réservé du contenu 2">
            <a:extLst>
              <a:ext uri="{FF2B5EF4-FFF2-40B4-BE49-F238E27FC236}">
                <a16:creationId xmlns:a16="http://schemas.microsoft.com/office/drawing/2014/main" id="{F8285BDB-4D13-BA49-82B1-9DCC94BEF98D}"/>
              </a:ext>
            </a:extLst>
          </p:cNvPr>
          <p:cNvSpPr>
            <a:spLocks noGrp="1"/>
          </p:cNvSpPr>
          <p:nvPr>
            <p:ph idx="1"/>
          </p:nvPr>
        </p:nvSpPr>
        <p:spPr>
          <a:xfrm>
            <a:off x="628650" y="1369219"/>
            <a:ext cx="4523795" cy="3082465"/>
          </a:xfrm>
        </p:spPr>
        <p:txBody>
          <a:bodyPr>
            <a:normAutofit fontScale="77500" lnSpcReduction="20000"/>
          </a:bodyPr>
          <a:lstStyle/>
          <a:p>
            <a:pPr marL="0" indent="0">
              <a:buNone/>
            </a:pPr>
            <a:r>
              <a:rPr lang="fr-FR" b="1" dirty="0"/>
              <a:t>Logiciel que permet de communiquer </a:t>
            </a:r>
            <a:br>
              <a:rPr lang="fr-FR" b="1" dirty="0"/>
            </a:br>
            <a:r>
              <a:rPr lang="fr-FR" b="1" dirty="0"/>
              <a:t>avec l´équipe de santé de famille et L’Hôpital</a:t>
            </a:r>
          </a:p>
          <a:p>
            <a:r>
              <a:rPr lang="fr-FR" dirty="0"/>
              <a:t>Consulter les résultats des examens demandés par CS</a:t>
            </a:r>
          </a:p>
          <a:p>
            <a:r>
              <a:rPr lang="fr-FR" dirty="0"/>
              <a:t>Consulter si les patients sont hospitalisés </a:t>
            </a:r>
          </a:p>
          <a:p>
            <a:r>
              <a:rPr lang="fr-FR" dirty="0"/>
              <a:t>Consulter les patients assistés en SU </a:t>
            </a:r>
            <a:br>
              <a:rPr lang="fr-FR" dirty="0"/>
            </a:br>
            <a:r>
              <a:rPr lang="fr-FR" dirty="0"/>
              <a:t>avec priorité </a:t>
            </a:r>
          </a:p>
          <a:p>
            <a:r>
              <a:rPr lang="fr-FR" dirty="0"/>
              <a:t> Triage Manchester - Vert et bleu</a:t>
            </a:r>
          </a:p>
          <a:p>
            <a:r>
              <a:rPr lang="fr-FR" dirty="0"/>
              <a:t>Notification «annonce de naissance» adressée à l’unité de santé</a:t>
            </a:r>
            <a:br>
              <a:rPr lang="fr-FR" dirty="0"/>
            </a:br>
            <a:endParaRPr lang="fr-FR" dirty="0"/>
          </a:p>
          <a:p>
            <a:endParaRPr lang="fr-FR" dirty="0"/>
          </a:p>
        </p:txBody>
      </p:sp>
      <p:grpSp>
        <p:nvGrpSpPr>
          <p:cNvPr id="6" name="Groupe 5">
            <a:extLst>
              <a:ext uri="{FF2B5EF4-FFF2-40B4-BE49-F238E27FC236}">
                <a16:creationId xmlns:a16="http://schemas.microsoft.com/office/drawing/2014/main" id="{B088285C-0CD6-1840-9624-34826540C5F0}"/>
              </a:ext>
            </a:extLst>
          </p:cNvPr>
          <p:cNvGrpSpPr/>
          <p:nvPr/>
        </p:nvGrpSpPr>
        <p:grpSpPr>
          <a:xfrm>
            <a:off x="5399318" y="3307742"/>
            <a:ext cx="3641663" cy="1060821"/>
            <a:chOff x="7175797" y="4786734"/>
            <a:chExt cx="4608213" cy="1342378"/>
          </a:xfrm>
        </p:grpSpPr>
        <p:pic>
          <p:nvPicPr>
            <p:cNvPr id="7" name="Picture 12">
              <a:extLst>
                <a:ext uri="{FF2B5EF4-FFF2-40B4-BE49-F238E27FC236}">
                  <a16:creationId xmlns:a16="http://schemas.microsoft.com/office/drawing/2014/main" id="{31BCE172-90E0-1E45-BDA9-183A45D70ADF}"/>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75797" y="5043122"/>
              <a:ext cx="665607" cy="108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
              <a:extLst>
                <a:ext uri="{FF2B5EF4-FFF2-40B4-BE49-F238E27FC236}">
                  <a16:creationId xmlns:a16="http://schemas.microsoft.com/office/drawing/2014/main" id="{004F8554-9AF7-F343-8FDC-6590CC510766}"/>
                </a:ext>
              </a:extLst>
            </p:cNvPr>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599616" y="4786734"/>
              <a:ext cx="2184394" cy="131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a:extLst>
                <a:ext uri="{FF2B5EF4-FFF2-40B4-BE49-F238E27FC236}">
                  <a16:creationId xmlns:a16="http://schemas.microsoft.com/office/drawing/2014/main" id="{A6D15305-7BCC-F94E-8510-0D6B499DC9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32158" y="5487607"/>
              <a:ext cx="236606" cy="31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s://encrypted-tbn1.gstatic.com/images?q=tbn:ANd9GcQLA0rdEIRJkF33uE8Ygi8Spb6qmHqLPzMQesX6iXktc-h2_B9vzQ">
              <a:extLst>
                <a:ext uri="{FF2B5EF4-FFF2-40B4-BE49-F238E27FC236}">
                  <a16:creationId xmlns:a16="http://schemas.microsoft.com/office/drawing/2014/main" id="{2D10F13A-B824-9046-94FD-57485C7DAE2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a:off x="8344096" y="5262114"/>
              <a:ext cx="970577" cy="7634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designofsignage.com/application/symbol/hospital/image/600x600/special-ward.jpg">
              <a:extLst>
                <a:ext uri="{FF2B5EF4-FFF2-40B4-BE49-F238E27FC236}">
                  <a16:creationId xmlns:a16="http://schemas.microsoft.com/office/drawing/2014/main" id="{547EAA9E-65F3-A74F-9E6B-4267EA355A9F}"/>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263383" y="5586050"/>
              <a:ext cx="310628" cy="1937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B0DB6CDD-007C-CE4C-AC03-EF7ACB5C6B23}"/>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0776349" y="5430218"/>
              <a:ext cx="343618" cy="438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http://www.designofsignage.com/application/symbol/hospital/image/600x600/nursery.jpg">
              <a:extLst>
                <a:ext uri="{FF2B5EF4-FFF2-40B4-BE49-F238E27FC236}">
                  <a16:creationId xmlns:a16="http://schemas.microsoft.com/office/drawing/2014/main" id="{E8BA9AA1-46AA-B842-BC5B-DA02AB6304F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1299735" y="5496495"/>
              <a:ext cx="260090" cy="3055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2866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6F9F1C-150E-B64A-ABE9-8CE7FA48F425}"/>
              </a:ext>
            </a:extLst>
          </p:cNvPr>
          <p:cNvSpPr>
            <a:spLocks noGrp="1"/>
          </p:cNvSpPr>
          <p:nvPr>
            <p:ph type="title"/>
          </p:nvPr>
        </p:nvSpPr>
        <p:spPr/>
        <p:txBody>
          <a:bodyPr/>
          <a:lstStyle/>
          <a:p>
            <a:r>
              <a:rPr lang="fr-FR" dirty="0"/>
              <a:t>Intégrations ULSM</a:t>
            </a:r>
          </a:p>
        </p:txBody>
      </p:sp>
      <p:sp>
        <p:nvSpPr>
          <p:cNvPr id="15" name="Marcador de Posição de Conteúdo 2">
            <a:extLst>
              <a:ext uri="{FF2B5EF4-FFF2-40B4-BE49-F238E27FC236}">
                <a16:creationId xmlns:a16="http://schemas.microsoft.com/office/drawing/2014/main" id="{6370FE86-C104-7641-9F46-F8A0ACB66FA8}"/>
              </a:ext>
            </a:extLst>
          </p:cNvPr>
          <p:cNvSpPr>
            <a:spLocks noGrp="1"/>
          </p:cNvSpPr>
          <p:nvPr>
            <p:ph sz="half" idx="1"/>
          </p:nvPr>
        </p:nvSpPr>
        <p:spPr>
          <a:xfrm>
            <a:off x="990744" y="1438468"/>
            <a:ext cx="4122684" cy="3765077"/>
          </a:xfrm>
        </p:spPr>
        <p:txBody>
          <a:bodyPr/>
          <a:lstStyle/>
          <a:p>
            <a:r>
              <a:rPr lang="fr-FR" sz="2000" dirty="0"/>
              <a:t>Ressources Humaine </a:t>
            </a:r>
          </a:p>
          <a:p>
            <a:r>
              <a:rPr lang="fr-FR" sz="2000" dirty="0"/>
              <a:t>Stérilisation</a:t>
            </a:r>
          </a:p>
          <a:p>
            <a:r>
              <a:rPr lang="fr-FR" sz="2000" dirty="0"/>
              <a:t>Informatique</a:t>
            </a:r>
          </a:p>
          <a:p>
            <a:r>
              <a:rPr lang="fr-FR" sz="2000" dirty="0"/>
              <a:t>Nutrition</a:t>
            </a:r>
          </a:p>
          <a:p>
            <a:r>
              <a:rPr lang="fr-FR" sz="2000" dirty="0"/>
              <a:t>Psychologie</a:t>
            </a:r>
          </a:p>
          <a:p>
            <a:r>
              <a:rPr lang="fr-FR" sz="2000" dirty="0"/>
              <a:t>Services social</a:t>
            </a:r>
          </a:p>
          <a:p>
            <a:r>
              <a:rPr lang="fr-FR" sz="2000" dirty="0"/>
              <a:t>Gestion de la centrale de transport</a:t>
            </a:r>
          </a:p>
          <a:p>
            <a:endParaRPr lang="pt-PT" dirty="0"/>
          </a:p>
        </p:txBody>
      </p:sp>
      <p:sp>
        <p:nvSpPr>
          <p:cNvPr id="16" name="Marcador de Posição de Conteúdo 3">
            <a:extLst>
              <a:ext uri="{FF2B5EF4-FFF2-40B4-BE49-F238E27FC236}">
                <a16:creationId xmlns:a16="http://schemas.microsoft.com/office/drawing/2014/main" id="{44FF3D27-61AD-0B4D-9766-0DEF12369FB4}"/>
              </a:ext>
            </a:extLst>
          </p:cNvPr>
          <p:cNvSpPr txBox="1">
            <a:spLocks/>
          </p:cNvSpPr>
          <p:nvPr/>
        </p:nvSpPr>
        <p:spPr>
          <a:xfrm>
            <a:off x="5299275" y="1425263"/>
            <a:ext cx="4544021" cy="3064374"/>
          </a:xfrm>
          <a:prstGeom prst="rect">
            <a:avLst/>
          </a:prstGeom>
        </p:spPr>
        <p:txBody>
          <a:bodyPr/>
          <a:lstStyle>
            <a:lvl1pPr marL="180000" indent="-180000" algn="l" defTabSz="685800" rtl="0" eaLnBrk="1" latinLnBrk="0" hangingPunct="1">
              <a:lnSpc>
                <a:spcPct val="80000"/>
              </a:lnSpc>
              <a:spcBef>
                <a:spcPts val="1000"/>
              </a:spcBef>
              <a:buClr>
                <a:srgbClr val="B9D137"/>
              </a:buClr>
              <a:buFont typeface="Arial" panose="020B0604020202020204" pitchFamily="34" charset="0"/>
              <a:buChar char="•"/>
              <a:defRPr sz="2400" kern="1200">
                <a:solidFill>
                  <a:schemeClr val="tx1"/>
                </a:solidFill>
                <a:latin typeface="+mn-lt"/>
                <a:ea typeface="+mn-ea"/>
                <a:cs typeface="+mn-cs"/>
              </a:defRPr>
            </a:lvl1pPr>
            <a:lvl2pPr marL="180000" indent="-180000" algn="l" defTabSz="685800" rtl="0" eaLnBrk="1" latinLnBrk="0" hangingPunct="1">
              <a:lnSpc>
                <a:spcPct val="80000"/>
              </a:lnSpc>
              <a:spcBef>
                <a:spcPts val="375"/>
              </a:spcBef>
              <a:buClr>
                <a:srgbClr val="B9D137"/>
              </a:buClr>
              <a:buFont typeface="Arial" panose="020B0604020202020204" pitchFamily="34" charset="0"/>
              <a:buChar char="•"/>
              <a:defRPr sz="2400" b="1" kern="1200">
                <a:solidFill>
                  <a:schemeClr val="tx1"/>
                </a:solidFill>
                <a:latin typeface="+mn-lt"/>
                <a:ea typeface="+mn-ea"/>
                <a:cs typeface="+mn-cs"/>
              </a:defRPr>
            </a:lvl2pPr>
            <a:lvl3pPr marL="180000" indent="-180000" algn="l" defTabSz="685800" rtl="0" eaLnBrk="1" latinLnBrk="0" hangingPunct="1">
              <a:lnSpc>
                <a:spcPct val="80000"/>
              </a:lnSpc>
              <a:spcBef>
                <a:spcPts val="375"/>
              </a:spcBef>
              <a:buClr>
                <a:srgbClr val="B9D137"/>
              </a:buClr>
              <a:buFont typeface="Arial" panose="020B0604020202020204" pitchFamily="34" charset="0"/>
              <a:buChar char="•"/>
              <a:defRPr sz="1800" kern="1200">
                <a:solidFill>
                  <a:schemeClr val="tx1"/>
                </a:solidFill>
                <a:latin typeface="+mn-lt"/>
                <a:ea typeface="+mn-ea"/>
                <a:cs typeface="+mn-cs"/>
              </a:defRPr>
            </a:lvl3pPr>
            <a:lvl4pPr marL="180000" indent="-180000" algn="l" defTabSz="685800" rtl="0" eaLnBrk="1" latinLnBrk="0" hangingPunct="1">
              <a:lnSpc>
                <a:spcPct val="80000"/>
              </a:lnSpc>
              <a:spcBef>
                <a:spcPts val="375"/>
              </a:spcBef>
              <a:buClr>
                <a:srgbClr val="B9D137"/>
              </a:buClr>
              <a:buFont typeface="Arial" panose="020B0604020202020204" pitchFamily="34" charset="0"/>
              <a:buChar char="•"/>
              <a:defRPr sz="1800" b="1" kern="1200">
                <a:solidFill>
                  <a:schemeClr val="tx1"/>
                </a:solidFill>
                <a:latin typeface="+mn-lt"/>
                <a:ea typeface="+mn-ea"/>
                <a:cs typeface="+mn-cs"/>
              </a:defRPr>
            </a:lvl4pPr>
            <a:lvl5pPr marL="180000" indent="-180000" algn="l" defTabSz="685800" rtl="0" eaLnBrk="1" latinLnBrk="0" hangingPunct="1">
              <a:lnSpc>
                <a:spcPct val="80000"/>
              </a:lnSpc>
              <a:spcBef>
                <a:spcPts val="375"/>
              </a:spcBef>
              <a:buClr>
                <a:srgbClr val="B9D137"/>
              </a:buClr>
              <a:buFont typeface="Arial" panose="020B0604020202020204" pitchFamily="34" charset="0"/>
              <a:buChar char="•"/>
              <a:defRPr sz="1800" kern="1200">
                <a:solidFill>
                  <a:schemeClr val="bg1">
                    <a:lumMod val="6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000" dirty="0"/>
              <a:t>Equipements généraux</a:t>
            </a:r>
          </a:p>
          <a:p>
            <a:r>
              <a:rPr lang="fr-FR" sz="2000" dirty="0"/>
              <a:t>Service financier</a:t>
            </a:r>
          </a:p>
          <a:p>
            <a:r>
              <a:rPr lang="fr-FR" sz="2000" dirty="0"/>
              <a:t>Qualité et gestion des risques</a:t>
            </a:r>
          </a:p>
          <a:p>
            <a:r>
              <a:rPr lang="fr-FR" sz="2000" dirty="0"/>
              <a:t>Approvisionnement et logistique</a:t>
            </a:r>
          </a:p>
          <a:p>
            <a:r>
              <a:rPr lang="fr-FR" sz="2000" dirty="0"/>
              <a:t>Services  techniques</a:t>
            </a:r>
          </a:p>
          <a:p>
            <a:r>
              <a:rPr lang="fr-FR" sz="2000" dirty="0"/>
              <a:t>Pharmacie</a:t>
            </a:r>
          </a:p>
          <a:p>
            <a:endParaRPr lang="pt-PT" dirty="0"/>
          </a:p>
        </p:txBody>
      </p:sp>
      <p:pic>
        <p:nvPicPr>
          <p:cNvPr id="17" name="Picture 6" descr="http://www.designofsignage.com/application/symbol/hospital/image/45x45/gents-que.jpg">
            <a:extLst>
              <a:ext uri="{FF2B5EF4-FFF2-40B4-BE49-F238E27FC236}">
                <a16:creationId xmlns:a16="http://schemas.microsoft.com/office/drawing/2014/main" id="{EF458BBA-1B32-6846-85B3-A397EAD39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20" y="1438468"/>
            <a:ext cx="321469" cy="3214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www.designofsignage.com/application/symbol/railway/image/45x45/taxi.jpg">
            <a:extLst>
              <a:ext uri="{FF2B5EF4-FFF2-40B4-BE49-F238E27FC236}">
                <a16:creationId xmlns:a16="http://schemas.microsoft.com/office/drawing/2014/main" id="{AB320791-64FF-EF4E-99A8-04F0A9DE8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836241"/>
            <a:ext cx="321469" cy="32147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www.designofsignage.com/application/symbol/hospital/image/45x45/dispensary.jpg">
            <a:extLst>
              <a:ext uri="{FF2B5EF4-FFF2-40B4-BE49-F238E27FC236}">
                <a16:creationId xmlns:a16="http://schemas.microsoft.com/office/drawing/2014/main" id="{B7DE1A29-CE62-BA44-BF0E-5C551619C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049" y="3514771"/>
            <a:ext cx="321469" cy="3214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ttp://www.designofsignage.com/application/symbol/building/image/45x45/trolley.jpg">
            <a:extLst>
              <a:ext uri="{FF2B5EF4-FFF2-40B4-BE49-F238E27FC236}">
                <a16:creationId xmlns:a16="http://schemas.microsoft.com/office/drawing/2014/main" id="{800CD055-1458-0643-88C4-D5F395AA1C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9407" y="2849151"/>
            <a:ext cx="321469" cy="3214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encrypted-tbn1.gstatic.com/images?q=tbn:ANd9GcQLA0rdEIRJkF33uE8Ygi8Spb6qmHqLPzMQesX6iXktc-h2_B9vzQ">
            <a:extLst>
              <a:ext uri="{FF2B5EF4-FFF2-40B4-BE49-F238E27FC236}">
                <a16:creationId xmlns:a16="http://schemas.microsoft.com/office/drawing/2014/main" id="{5E618659-B4D9-0C40-B3F2-14D3848B5FC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a:off x="636557" y="2281186"/>
            <a:ext cx="351023" cy="276101"/>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2" name="Picture 13">
            <a:extLst>
              <a:ext uri="{FF2B5EF4-FFF2-40B4-BE49-F238E27FC236}">
                <a16:creationId xmlns:a16="http://schemas.microsoft.com/office/drawing/2014/main" id="{C81BC527-2731-E946-ADCD-FE72BCF73A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6049" y="1803192"/>
            <a:ext cx="331628" cy="331628"/>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51637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000FAD-5CB8-9341-985B-FFBBF0C01313}"/>
              </a:ext>
            </a:extLst>
          </p:cNvPr>
          <p:cNvSpPr>
            <a:spLocks noGrp="1"/>
          </p:cNvSpPr>
          <p:nvPr>
            <p:ph type="title"/>
          </p:nvPr>
        </p:nvSpPr>
        <p:spPr>
          <a:xfrm>
            <a:off x="3983602" y="273844"/>
            <a:ext cx="4531747" cy="994172"/>
          </a:xfrm>
        </p:spPr>
        <p:txBody>
          <a:bodyPr/>
          <a:lstStyle/>
          <a:p>
            <a:r>
              <a:rPr lang="pt-PT" dirty="0" err="1"/>
              <a:t>Certification</a:t>
            </a:r>
            <a:r>
              <a:rPr lang="pt-PT" dirty="0"/>
              <a:t> </a:t>
            </a:r>
            <a:br>
              <a:rPr lang="pt-PT" dirty="0"/>
            </a:br>
            <a:r>
              <a:rPr lang="pt-PT" dirty="0"/>
              <a:t>de </a:t>
            </a:r>
            <a:r>
              <a:rPr lang="pt-PT" dirty="0" err="1"/>
              <a:t>l’ULSM</a:t>
            </a:r>
            <a:endParaRPr lang="fr-FR" dirty="0"/>
          </a:p>
        </p:txBody>
      </p:sp>
      <p:sp>
        <p:nvSpPr>
          <p:cNvPr id="5" name="Espace réservé du contenu 4">
            <a:extLst>
              <a:ext uri="{FF2B5EF4-FFF2-40B4-BE49-F238E27FC236}">
                <a16:creationId xmlns:a16="http://schemas.microsoft.com/office/drawing/2014/main" id="{CD1F1FCF-4C37-1D40-B05A-0E5C2D12B828}"/>
              </a:ext>
            </a:extLst>
          </p:cNvPr>
          <p:cNvSpPr>
            <a:spLocks noGrp="1"/>
          </p:cNvSpPr>
          <p:nvPr>
            <p:ph idx="1"/>
          </p:nvPr>
        </p:nvSpPr>
        <p:spPr>
          <a:xfrm>
            <a:off x="3983602" y="1369219"/>
            <a:ext cx="4866200" cy="3082465"/>
          </a:xfrm>
        </p:spPr>
        <p:txBody>
          <a:bodyPr/>
          <a:lstStyle/>
          <a:p>
            <a:pPr marL="0" indent="0">
              <a:buNone/>
            </a:pPr>
            <a:r>
              <a:rPr lang="fr-FR" dirty="0"/>
              <a:t>Assumant la qualité inhérente </a:t>
            </a:r>
            <a:br>
              <a:rPr lang="fr-FR" dirty="0"/>
            </a:br>
            <a:r>
              <a:rPr lang="fr-FR" dirty="0"/>
              <a:t>à la satisfaction des usagers </a:t>
            </a:r>
            <a:br>
              <a:rPr lang="fr-FR" dirty="0"/>
            </a:br>
            <a:r>
              <a:rPr lang="fr-FR" dirty="0"/>
              <a:t>et des professionnels de santé comme une valeur fondamentale, l’Unité Locale de Santé de Matosinhos, E.P.E, </a:t>
            </a:r>
            <a:br>
              <a:rPr lang="fr-FR" dirty="0"/>
            </a:br>
            <a:r>
              <a:rPr lang="fr-FR" dirty="0"/>
              <a:t>est la première unité certifiée </a:t>
            </a:r>
            <a:br>
              <a:rPr lang="fr-FR" dirty="0"/>
            </a:br>
            <a:r>
              <a:rPr lang="fr-FR" dirty="0"/>
              <a:t>par la Norme ISO 9001:2015</a:t>
            </a:r>
            <a:br>
              <a:rPr lang="fr-FR" dirty="0"/>
            </a:br>
            <a:r>
              <a:rPr lang="fr-FR" dirty="0"/>
              <a:t>dans la totalité de ses services </a:t>
            </a:r>
          </a:p>
          <a:p>
            <a:endParaRPr lang="fr-FR" dirty="0"/>
          </a:p>
        </p:txBody>
      </p:sp>
      <p:pic>
        <p:nvPicPr>
          <p:cNvPr id="8" name="Picture 2" descr="http://www.ulsm.min-saude.pt/ResourcesUser/Documentos/qualidade/Lona_qualidade_net.jpg">
            <a:extLst>
              <a:ext uri="{FF2B5EF4-FFF2-40B4-BE49-F238E27FC236}">
                <a16:creationId xmlns:a16="http://schemas.microsoft.com/office/drawing/2014/main" id="{6AB0501E-6300-F249-AAE6-53BCE1541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29" y="128694"/>
            <a:ext cx="3604984" cy="392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195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C7240A-8BB7-7A4A-B8C2-E7C06EF3F967}"/>
              </a:ext>
            </a:extLst>
          </p:cNvPr>
          <p:cNvSpPr>
            <a:spLocks noGrp="1"/>
          </p:cNvSpPr>
          <p:nvPr>
            <p:ph type="title"/>
          </p:nvPr>
        </p:nvSpPr>
        <p:spPr/>
        <p:txBody>
          <a:bodyPr/>
          <a:lstStyle/>
          <a:p>
            <a:r>
              <a:rPr lang="fr-FR" dirty="0"/>
              <a:t>Table des matières</a:t>
            </a:r>
          </a:p>
        </p:txBody>
      </p:sp>
      <p:sp>
        <p:nvSpPr>
          <p:cNvPr id="3" name="Espace réservé du contenu 2">
            <a:extLst>
              <a:ext uri="{FF2B5EF4-FFF2-40B4-BE49-F238E27FC236}">
                <a16:creationId xmlns:a16="http://schemas.microsoft.com/office/drawing/2014/main" id="{CA08968B-2A6C-4441-9D5B-C89595F9CC56}"/>
              </a:ext>
            </a:extLst>
          </p:cNvPr>
          <p:cNvSpPr>
            <a:spLocks noGrp="1"/>
          </p:cNvSpPr>
          <p:nvPr>
            <p:ph idx="1"/>
          </p:nvPr>
        </p:nvSpPr>
        <p:spPr/>
        <p:txBody>
          <a:bodyPr/>
          <a:lstStyle/>
          <a:p>
            <a:r>
              <a:rPr lang="pt-PT" dirty="0" err="1">
                <a:solidFill>
                  <a:schemeClr val="bg1">
                    <a:lumMod val="65000"/>
                  </a:schemeClr>
                </a:solidFill>
              </a:rPr>
              <a:t>Système</a:t>
            </a:r>
            <a:r>
              <a:rPr lang="pt-PT" dirty="0">
                <a:solidFill>
                  <a:schemeClr val="bg1">
                    <a:lumMod val="65000"/>
                  </a:schemeClr>
                </a:solidFill>
              </a:rPr>
              <a:t> de soins au Portugal</a:t>
            </a:r>
          </a:p>
          <a:p>
            <a:r>
              <a:rPr lang="fr-FR" dirty="0">
                <a:solidFill>
                  <a:schemeClr val="bg1">
                    <a:lumMod val="65000"/>
                  </a:schemeClr>
                </a:solidFill>
              </a:rPr>
              <a:t>Organisation ULSM</a:t>
            </a:r>
          </a:p>
          <a:p>
            <a:r>
              <a:rPr lang="fr-FR" dirty="0">
                <a:solidFill>
                  <a:schemeClr val="bg1">
                    <a:lumMod val="65000"/>
                  </a:schemeClr>
                </a:solidFill>
              </a:rPr>
              <a:t>Les avantages ULS et les éléments facilitateurs (leviers)</a:t>
            </a:r>
          </a:p>
          <a:p>
            <a:r>
              <a:rPr lang="fr-FR" dirty="0">
                <a:solidFill>
                  <a:srgbClr val="B9D137"/>
                </a:solidFill>
              </a:rPr>
              <a:t>Les inconvénients du dispositif et les freins</a:t>
            </a:r>
          </a:p>
          <a:p>
            <a:r>
              <a:rPr lang="fr-FR" dirty="0">
                <a:solidFill>
                  <a:srgbClr val="B9D137"/>
                </a:solidFill>
              </a:rPr>
              <a:t>Conclusion</a:t>
            </a:r>
          </a:p>
          <a:p>
            <a:endParaRPr lang="pt-PT" dirty="0"/>
          </a:p>
          <a:p>
            <a:endParaRPr lang="fr-FR" dirty="0"/>
          </a:p>
          <a:p>
            <a:endParaRPr lang="fr-FR" dirty="0"/>
          </a:p>
          <a:p>
            <a:endParaRPr lang="fr-FR" dirty="0"/>
          </a:p>
        </p:txBody>
      </p:sp>
    </p:spTree>
    <p:extLst>
      <p:ext uri="{BB962C8B-B14F-4D97-AF65-F5344CB8AC3E}">
        <p14:creationId xmlns:p14="http://schemas.microsoft.com/office/powerpoint/2010/main" val="2685451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D7E644-BA79-C142-8DB7-DA8FC066361F}"/>
              </a:ext>
            </a:extLst>
          </p:cNvPr>
          <p:cNvSpPr>
            <a:spLocks noGrp="1"/>
          </p:cNvSpPr>
          <p:nvPr>
            <p:ph type="title"/>
          </p:nvPr>
        </p:nvSpPr>
        <p:spPr/>
        <p:txBody>
          <a:bodyPr/>
          <a:lstStyle/>
          <a:p>
            <a:r>
              <a:rPr lang="fr-FR" dirty="0"/>
              <a:t>Les inconvénients </a:t>
            </a:r>
            <a:br>
              <a:rPr lang="fr-FR" dirty="0"/>
            </a:br>
            <a:r>
              <a:rPr lang="fr-FR" dirty="0"/>
              <a:t>du dispositif et les freins</a:t>
            </a:r>
          </a:p>
        </p:txBody>
      </p:sp>
      <p:sp>
        <p:nvSpPr>
          <p:cNvPr id="3" name="Espace réservé du contenu 2">
            <a:extLst>
              <a:ext uri="{FF2B5EF4-FFF2-40B4-BE49-F238E27FC236}">
                <a16:creationId xmlns:a16="http://schemas.microsoft.com/office/drawing/2014/main" id="{CD16A87C-D36B-BA4A-9401-255445AA082A}"/>
              </a:ext>
            </a:extLst>
          </p:cNvPr>
          <p:cNvSpPr>
            <a:spLocks noGrp="1"/>
          </p:cNvSpPr>
          <p:nvPr>
            <p:ph idx="1"/>
          </p:nvPr>
        </p:nvSpPr>
        <p:spPr/>
        <p:txBody>
          <a:bodyPr/>
          <a:lstStyle/>
          <a:p>
            <a:r>
              <a:rPr lang="pt-PT" dirty="0" err="1"/>
              <a:t>Modèle</a:t>
            </a:r>
            <a:r>
              <a:rPr lang="pt-PT" dirty="0"/>
              <a:t> de </a:t>
            </a:r>
            <a:r>
              <a:rPr lang="pt-PT" dirty="0" err="1"/>
              <a:t>financement</a:t>
            </a:r>
            <a:r>
              <a:rPr lang="pt-PT" dirty="0"/>
              <a:t> par “</a:t>
            </a:r>
            <a:r>
              <a:rPr lang="pt-PT" dirty="0" err="1"/>
              <a:t>capitation</a:t>
            </a:r>
            <a:r>
              <a:rPr lang="pt-PT" dirty="0"/>
              <a:t>”</a:t>
            </a:r>
          </a:p>
          <a:p>
            <a:r>
              <a:rPr lang="fr-FR" dirty="0"/>
              <a:t>Il implique généralement un risque opérationnel élevé </a:t>
            </a:r>
            <a:br>
              <a:rPr lang="fr-FR" dirty="0"/>
            </a:br>
            <a:r>
              <a:rPr lang="fr-FR" dirty="0"/>
              <a:t>pour le fournisseur (qui supporte le risque inhérent </a:t>
            </a:r>
            <a:br>
              <a:rPr lang="fr-FR" dirty="0"/>
            </a:br>
            <a:r>
              <a:rPr lang="fr-FR" dirty="0"/>
              <a:t>au développement de conditions cliniques défavorables </a:t>
            </a:r>
            <a:br>
              <a:rPr lang="fr-FR" dirty="0"/>
            </a:br>
            <a:r>
              <a:rPr lang="fr-FR" dirty="0"/>
              <a:t>chez chaque individu)</a:t>
            </a:r>
            <a:endParaRPr lang="pt-PT" dirty="0"/>
          </a:p>
          <a:p>
            <a:r>
              <a:rPr lang="pt-PT" dirty="0" err="1"/>
              <a:t>Sous-financement</a:t>
            </a:r>
            <a:endParaRPr lang="pt-PT" dirty="0"/>
          </a:p>
          <a:p>
            <a:endParaRPr lang="pt-PT" dirty="0"/>
          </a:p>
          <a:p>
            <a:endParaRPr lang="fr-FR" dirty="0"/>
          </a:p>
        </p:txBody>
      </p:sp>
    </p:spTree>
    <p:extLst>
      <p:ext uri="{BB962C8B-B14F-4D97-AF65-F5344CB8AC3E}">
        <p14:creationId xmlns:p14="http://schemas.microsoft.com/office/powerpoint/2010/main" val="4286204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B4CFE0-5296-4949-873B-4F9BEDBD769E}"/>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97534C5B-C2ED-BA4C-945B-6241684D5E47}"/>
              </a:ext>
            </a:extLst>
          </p:cNvPr>
          <p:cNvSpPr>
            <a:spLocks noGrp="1"/>
          </p:cNvSpPr>
          <p:nvPr>
            <p:ph idx="1"/>
          </p:nvPr>
        </p:nvSpPr>
        <p:spPr>
          <a:xfrm>
            <a:off x="628651" y="1369219"/>
            <a:ext cx="4364768" cy="3082465"/>
          </a:xfrm>
        </p:spPr>
        <p:txBody>
          <a:bodyPr>
            <a:normAutofit/>
          </a:bodyPr>
          <a:lstStyle/>
          <a:p>
            <a:r>
              <a:rPr lang="fr-FR" dirty="0"/>
              <a:t>Les avantages sont </a:t>
            </a:r>
            <a:br>
              <a:rPr lang="fr-FR" dirty="0"/>
            </a:br>
            <a:r>
              <a:rPr lang="fr-FR" dirty="0"/>
              <a:t>bien plus importants </a:t>
            </a:r>
            <a:br>
              <a:rPr lang="fr-FR" dirty="0"/>
            </a:br>
            <a:r>
              <a:rPr lang="fr-FR" dirty="0"/>
              <a:t>que les inconvénients.</a:t>
            </a:r>
          </a:p>
          <a:p>
            <a:r>
              <a:rPr lang="fr-FR" dirty="0"/>
              <a:t>Cependant, vous devez garder </a:t>
            </a:r>
            <a:br>
              <a:rPr lang="fr-FR" dirty="0"/>
            </a:br>
            <a:r>
              <a:rPr lang="fr-FR" dirty="0"/>
              <a:t>à l'esprit le type de financement, surtout les critères pour déterminer le risque.</a:t>
            </a:r>
          </a:p>
          <a:p>
            <a:endParaRPr lang="pt-PT" dirty="0"/>
          </a:p>
          <a:p>
            <a:endParaRPr lang="fr-FR" dirty="0"/>
          </a:p>
        </p:txBody>
      </p:sp>
      <p:graphicFrame>
        <p:nvGraphicFramePr>
          <p:cNvPr id="6" name="Marcador de Posição de Conteúdo 3">
            <a:extLst>
              <a:ext uri="{FF2B5EF4-FFF2-40B4-BE49-F238E27FC236}">
                <a16:creationId xmlns:a16="http://schemas.microsoft.com/office/drawing/2014/main" id="{D16F54D3-EF65-D843-A278-DA0DF2FAEAE6}"/>
              </a:ext>
            </a:extLst>
          </p:cNvPr>
          <p:cNvGraphicFramePr>
            <a:graphicFrameLocks/>
          </p:cNvGraphicFramePr>
          <p:nvPr>
            <p:extLst>
              <p:ext uri="{D42A27DB-BD31-4B8C-83A1-F6EECF244321}">
                <p14:modId xmlns:p14="http://schemas.microsoft.com/office/powerpoint/2010/main" val="1957196685"/>
              </p:ext>
            </p:extLst>
          </p:nvPr>
        </p:nvGraphicFramePr>
        <p:xfrm>
          <a:off x="4572001" y="691816"/>
          <a:ext cx="3962036" cy="3759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37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AF601E8-5A5E-EB47-8975-BB2CE7DB84B8}"/>
              </a:ext>
            </a:extLst>
          </p:cNvPr>
          <p:cNvSpPr>
            <a:spLocks noGrp="1"/>
          </p:cNvSpPr>
          <p:nvPr>
            <p:ph type="title"/>
          </p:nvPr>
        </p:nvSpPr>
        <p:spPr/>
        <p:txBody>
          <a:bodyPr/>
          <a:lstStyle/>
          <a:p>
            <a:r>
              <a:rPr lang="fr-FR" dirty="0"/>
              <a:t>Système de soins au Portugal</a:t>
            </a:r>
          </a:p>
        </p:txBody>
      </p:sp>
      <p:sp>
        <p:nvSpPr>
          <p:cNvPr id="3" name="Espace réservé du contenu 2">
            <a:extLst>
              <a:ext uri="{FF2B5EF4-FFF2-40B4-BE49-F238E27FC236}">
                <a16:creationId xmlns:a16="http://schemas.microsoft.com/office/drawing/2014/main" id="{87AD19F4-CE08-5C4B-8037-5B462E634D45}"/>
              </a:ext>
            </a:extLst>
          </p:cNvPr>
          <p:cNvSpPr>
            <a:spLocks noGrp="1"/>
          </p:cNvSpPr>
          <p:nvPr>
            <p:ph idx="1"/>
          </p:nvPr>
        </p:nvSpPr>
        <p:spPr/>
        <p:txBody>
          <a:bodyPr/>
          <a:lstStyle/>
          <a:p>
            <a:r>
              <a:rPr lang="fr-FR" dirty="0"/>
              <a:t>SNS offre une couverture universelle </a:t>
            </a:r>
            <a:br>
              <a:rPr lang="fr-FR" dirty="0"/>
            </a:br>
            <a:r>
              <a:rPr lang="fr-FR" dirty="0"/>
              <a:t>(il a des accords avec des entités privées pour fournir </a:t>
            </a:r>
            <a:br>
              <a:rPr lang="fr-FR" dirty="0"/>
            </a:br>
            <a:r>
              <a:rPr lang="fr-FR" dirty="0"/>
              <a:t>des  soins complémentaires de santé à ses utilisateurs).</a:t>
            </a:r>
          </a:p>
          <a:p>
            <a:r>
              <a:rPr lang="fr-FR" dirty="0"/>
              <a:t>25% de la population est couverte </a:t>
            </a:r>
            <a:br>
              <a:rPr lang="fr-FR" dirty="0"/>
            </a:br>
            <a:r>
              <a:rPr lang="fr-FR" dirty="0"/>
              <a:t>par des sous-systèmes de santé</a:t>
            </a:r>
          </a:p>
          <a:p>
            <a:r>
              <a:rPr lang="fr-FR" dirty="0"/>
              <a:t>10% par des assurances privées</a:t>
            </a:r>
          </a:p>
          <a:p>
            <a:r>
              <a:rPr lang="fr-FR" dirty="0"/>
              <a:t>7% par des mutuelles.</a:t>
            </a:r>
            <a:endParaRPr lang="pt-PT" dirty="0"/>
          </a:p>
          <a:p>
            <a:endParaRPr lang="fr-FR" dirty="0"/>
          </a:p>
        </p:txBody>
      </p:sp>
    </p:spTree>
    <p:extLst>
      <p:ext uri="{BB962C8B-B14F-4D97-AF65-F5344CB8AC3E}">
        <p14:creationId xmlns:p14="http://schemas.microsoft.com/office/powerpoint/2010/main" val="2191035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0B06E3-0C4A-6541-A1B8-48D28EFAE152}"/>
              </a:ext>
            </a:extLst>
          </p:cNvPr>
          <p:cNvSpPr>
            <a:spLocks noGrp="1"/>
          </p:cNvSpPr>
          <p:nvPr>
            <p:ph type="title"/>
          </p:nvPr>
        </p:nvSpPr>
        <p:spPr/>
        <p:txBody>
          <a:bodyPr/>
          <a:lstStyle/>
          <a:p>
            <a:r>
              <a:rPr lang="fr-FR" dirty="0"/>
              <a:t>Merci !</a:t>
            </a:r>
          </a:p>
        </p:txBody>
      </p:sp>
      <p:pic>
        <p:nvPicPr>
          <p:cNvPr id="4" name="Marcador de Posição de Conteúdo 3">
            <a:extLst>
              <a:ext uri="{FF2B5EF4-FFF2-40B4-BE49-F238E27FC236}">
                <a16:creationId xmlns:a16="http://schemas.microsoft.com/office/drawing/2014/main" id="{67F8CB75-EDF9-8C4A-B8F8-4502DDE56A38}"/>
              </a:ext>
            </a:extLst>
          </p:cNvPr>
          <p:cNvPicPr>
            <a:picLocks noGrp="1" noChangeAspect="1"/>
          </p:cNvPicPr>
          <p:nvPr>
            <p:ph idx="1"/>
          </p:nvPr>
        </p:nvPicPr>
        <p:blipFill>
          <a:blip r:embed="rId2"/>
          <a:stretch>
            <a:fillRect/>
          </a:stretch>
        </p:blipFill>
        <p:spPr>
          <a:xfrm>
            <a:off x="629302" y="1318560"/>
            <a:ext cx="7181198" cy="2506379"/>
          </a:xfrm>
        </p:spPr>
      </p:pic>
      <p:sp>
        <p:nvSpPr>
          <p:cNvPr id="5" name="Retângulo 5">
            <a:extLst>
              <a:ext uri="{FF2B5EF4-FFF2-40B4-BE49-F238E27FC236}">
                <a16:creationId xmlns:a16="http://schemas.microsoft.com/office/drawing/2014/main" id="{437B2BBF-66A0-0E45-9070-6A350837E7C5}"/>
              </a:ext>
            </a:extLst>
          </p:cNvPr>
          <p:cNvSpPr/>
          <p:nvPr/>
        </p:nvSpPr>
        <p:spPr>
          <a:xfrm>
            <a:off x="1550859" y="3824939"/>
            <a:ext cx="6177809" cy="923330"/>
          </a:xfrm>
          <a:prstGeom prst="rect">
            <a:avLst/>
          </a:prstGeom>
        </p:spPr>
        <p:txBody>
          <a:bodyPr wrap="square">
            <a:spAutoFit/>
          </a:bodyPr>
          <a:lstStyle/>
          <a:p>
            <a:pPr algn="ctr"/>
            <a:r>
              <a:rPr lang="pt-PT" dirty="0">
                <a:solidFill>
                  <a:srgbClr val="006666"/>
                </a:solidFill>
                <a:hlinkClick r:id="rId3"/>
              </a:rPr>
              <a:t>http://www.ulsm.min-saude.pt</a:t>
            </a:r>
            <a:endParaRPr lang="pt-PT" dirty="0">
              <a:solidFill>
                <a:srgbClr val="006666"/>
              </a:solidFill>
            </a:endParaRPr>
          </a:p>
          <a:p>
            <a:pPr algn="ctr"/>
            <a:r>
              <a:rPr lang="fr-FR" dirty="0" err="1">
                <a:solidFill>
                  <a:srgbClr val="006666"/>
                </a:solidFill>
              </a:rPr>
              <a:t>margarida.filipe@ulsm.min-saude.pt</a:t>
            </a:r>
            <a:endParaRPr lang="pt-PT" dirty="0">
              <a:solidFill>
                <a:srgbClr val="006666"/>
              </a:solidFill>
            </a:endParaRPr>
          </a:p>
          <a:p>
            <a:pPr algn="ctr"/>
            <a:endParaRPr lang="pt-PT" dirty="0">
              <a:solidFill>
                <a:srgbClr val="006666"/>
              </a:solidFill>
            </a:endParaRPr>
          </a:p>
        </p:txBody>
      </p:sp>
    </p:spTree>
    <p:extLst>
      <p:ext uri="{BB962C8B-B14F-4D97-AF65-F5344CB8AC3E}">
        <p14:creationId xmlns:p14="http://schemas.microsoft.com/office/powerpoint/2010/main" val="424889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B81A88-AD3A-EA4F-97CE-585B2D51CF7F}"/>
              </a:ext>
            </a:extLst>
          </p:cNvPr>
          <p:cNvSpPr>
            <a:spLocks noGrp="1"/>
          </p:cNvSpPr>
          <p:nvPr>
            <p:ph type="title"/>
          </p:nvPr>
        </p:nvSpPr>
        <p:spPr/>
        <p:txBody>
          <a:bodyPr/>
          <a:lstStyle/>
          <a:p>
            <a:r>
              <a:rPr lang="fr-FR" dirty="0"/>
              <a:t>Système de soins au Portugal</a:t>
            </a:r>
          </a:p>
        </p:txBody>
      </p:sp>
      <p:sp>
        <p:nvSpPr>
          <p:cNvPr id="3" name="Espace réservé du contenu 2">
            <a:extLst>
              <a:ext uri="{FF2B5EF4-FFF2-40B4-BE49-F238E27FC236}">
                <a16:creationId xmlns:a16="http://schemas.microsoft.com/office/drawing/2014/main" id="{F4AA1B52-94E9-1949-BCEF-678301033223}"/>
              </a:ext>
            </a:extLst>
          </p:cNvPr>
          <p:cNvSpPr>
            <a:spLocks noGrp="1"/>
          </p:cNvSpPr>
          <p:nvPr>
            <p:ph idx="1"/>
          </p:nvPr>
        </p:nvSpPr>
        <p:spPr/>
        <p:txBody>
          <a:bodyPr/>
          <a:lstStyle/>
          <a:p>
            <a:pPr marL="0" indent="0">
              <a:buNone/>
            </a:pPr>
            <a:r>
              <a:rPr lang="fr-FR" dirty="0"/>
              <a:t>Le ministère de la Santé est responsable </a:t>
            </a:r>
            <a:br>
              <a:rPr lang="fr-FR" dirty="0"/>
            </a:br>
            <a:r>
              <a:rPr lang="fr-FR" dirty="0"/>
              <a:t>de l'élaboration de la politique nationale </a:t>
            </a:r>
            <a:br>
              <a:rPr lang="fr-FR" dirty="0"/>
            </a:br>
            <a:r>
              <a:rPr lang="fr-FR" dirty="0"/>
              <a:t>de la santé, ainsi que de la gestion du SNS.</a:t>
            </a:r>
          </a:p>
          <a:p>
            <a:endParaRPr lang="fr-FR" dirty="0"/>
          </a:p>
        </p:txBody>
      </p:sp>
    </p:spTree>
    <p:extLst>
      <p:ext uri="{BB962C8B-B14F-4D97-AF65-F5344CB8AC3E}">
        <p14:creationId xmlns:p14="http://schemas.microsoft.com/office/powerpoint/2010/main" val="385831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8BA543-E4A3-5841-97A8-3FE77F32893D}"/>
              </a:ext>
            </a:extLst>
          </p:cNvPr>
          <p:cNvSpPr>
            <a:spLocks noGrp="1"/>
          </p:cNvSpPr>
          <p:nvPr>
            <p:ph type="title"/>
          </p:nvPr>
        </p:nvSpPr>
        <p:spPr/>
        <p:txBody>
          <a:bodyPr/>
          <a:lstStyle/>
          <a:p>
            <a:r>
              <a:rPr lang="fr-FR" dirty="0"/>
              <a:t>Le SNS se caractérise par son caractère national, universel, général et gratuit</a:t>
            </a:r>
          </a:p>
        </p:txBody>
      </p:sp>
      <p:sp>
        <p:nvSpPr>
          <p:cNvPr id="3" name="Espace réservé du contenu 2">
            <a:extLst>
              <a:ext uri="{FF2B5EF4-FFF2-40B4-BE49-F238E27FC236}">
                <a16:creationId xmlns:a16="http://schemas.microsoft.com/office/drawing/2014/main" id="{19A33481-1490-3B41-B23D-CE96CA08C169}"/>
              </a:ext>
            </a:extLst>
          </p:cNvPr>
          <p:cNvSpPr>
            <a:spLocks noGrp="1"/>
          </p:cNvSpPr>
          <p:nvPr>
            <p:ph idx="1"/>
          </p:nvPr>
        </p:nvSpPr>
        <p:spPr/>
        <p:txBody>
          <a:bodyPr>
            <a:normAutofit lnSpcReduction="10000"/>
          </a:bodyPr>
          <a:lstStyle/>
          <a:p>
            <a:r>
              <a:rPr lang="pt-PT" dirty="0" err="1"/>
              <a:t>Il</a:t>
            </a:r>
            <a:r>
              <a:rPr lang="pt-PT" dirty="0"/>
              <a:t> </a:t>
            </a:r>
            <a:r>
              <a:rPr lang="pt-PT" dirty="0" err="1"/>
              <a:t>est</a:t>
            </a:r>
            <a:r>
              <a:rPr lang="pt-PT" dirty="0"/>
              <a:t> </a:t>
            </a:r>
            <a:r>
              <a:rPr lang="pt-PT" dirty="0" err="1"/>
              <a:t>national</a:t>
            </a:r>
            <a:r>
              <a:rPr lang="pt-PT" dirty="0"/>
              <a:t> </a:t>
            </a:r>
            <a:r>
              <a:rPr lang="pt-PT" dirty="0" err="1"/>
              <a:t>puisqu'il</a:t>
            </a:r>
            <a:r>
              <a:rPr lang="pt-PT" dirty="0"/>
              <a:t> a une </a:t>
            </a:r>
            <a:r>
              <a:rPr lang="pt-PT" dirty="0" err="1"/>
              <a:t>couverture</a:t>
            </a:r>
            <a:r>
              <a:rPr lang="pt-PT" dirty="0"/>
              <a:t> </a:t>
            </a:r>
            <a:r>
              <a:rPr lang="pt-PT" dirty="0" err="1"/>
              <a:t>nationale</a:t>
            </a:r>
            <a:endParaRPr lang="pt-PT" dirty="0"/>
          </a:p>
          <a:p>
            <a:r>
              <a:rPr lang="fr-FR" dirty="0"/>
              <a:t>Il est universel puisque tous les citoyens portugais, </a:t>
            </a:r>
            <a:br>
              <a:rPr lang="fr-FR" dirty="0"/>
            </a:br>
            <a:r>
              <a:rPr lang="fr-FR" dirty="0"/>
              <a:t>tous les apatrides et les résidents étrangers en situation régulière ont accès aux mêmes soins</a:t>
            </a:r>
          </a:p>
          <a:p>
            <a:r>
              <a:rPr lang="fr-FR" dirty="0"/>
              <a:t>Il est général puisqu'il englobe des soins de santé primaires </a:t>
            </a:r>
            <a:br>
              <a:rPr lang="fr-FR" dirty="0"/>
            </a:br>
            <a:r>
              <a:rPr lang="fr-FR" dirty="0"/>
              <a:t>et Hospitaliers, notamment la surveillance et la promotion </a:t>
            </a:r>
            <a:br>
              <a:rPr lang="fr-FR" dirty="0"/>
            </a:br>
            <a:r>
              <a:rPr lang="fr-FR" dirty="0"/>
              <a:t>de la santé, la prévention des maladies, le diagnostic </a:t>
            </a:r>
            <a:br>
              <a:rPr lang="fr-FR" dirty="0"/>
            </a:br>
            <a:r>
              <a:rPr lang="fr-FR" dirty="0"/>
              <a:t>et le traitement des patients, ainsi que la réadaptation médicale et sociale.</a:t>
            </a:r>
          </a:p>
          <a:p>
            <a:endParaRPr lang="fr-FR" dirty="0"/>
          </a:p>
        </p:txBody>
      </p:sp>
    </p:spTree>
    <p:extLst>
      <p:ext uri="{BB962C8B-B14F-4D97-AF65-F5344CB8AC3E}">
        <p14:creationId xmlns:p14="http://schemas.microsoft.com/office/powerpoint/2010/main" val="190164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A0A115-9D5E-A844-9958-9E72EA04402F}"/>
              </a:ext>
            </a:extLst>
          </p:cNvPr>
          <p:cNvSpPr>
            <a:spLocks noGrp="1"/>
          </p:cNvSpPr>
          <p:nvPr>
            <p:ph type="title"/>
          </p:nvPr>
        </p:nvSpPr>
        <p:spPr/>
        <p:txBody>
          <a:bodyPr/>
          <a:lstStyle/>
          <a:p>
            <a:r>
              <a:rPr lang="fr-FR" dirty="0"/>
              <a:t>Le SNS a un caractère national, </a:t>
            </a:r>
            <a:br>
              <a:rPr lang="fr-FR" dirty="0"/>
            </a:br>
            <a:r>
              <a:rPr lang="fr-FR" dirty="0"/>
              <a:t>universel, général et gratuit</a:t>
            </a:r>
          </a:p>
        </p:txBody>
      </p:sp>
      <p:sp>
        <p:nvSpPr>
          <p:cNvPr id="3" name="Espace réservé du contenu 2">
            <a:extLst>
              <a:ext uri="{FF2B5EF4-FFF2-40B4-BE49-F238E27FC236}">
                <a16:creationId xmlns:a16="http://schemas.microsoft.com/office/drawing/2014/main" id="{90CD1C06-299C-5F46-B261-086B09157F44}"/>
              </a:ext>
            </a:extLst>
          </p:cNvPr>
          <p:cNvSpPr>
            <a:spLocks noGrp="1"/>
          </p:cNvSpPr>
          <p:nvPr>
            <p:ph idx="1"/>
          </p:nvPr>
        </p:nvSpPr>
        <p:spPr/>
        <p:txBody>
          <a:bodyPr/>
          <a:lstStyle/>
          <a:p>
            <a:r>
              <a:rPr lang="fr-FR" dirty="0"/>
              <a:t>Il est gratuit, car le système est entièrement financé </a:t>
            </a:r>
            <a:br>
              <a:rPr lang="fr-FR" dirty="0"/>
            </a:br>
            <a:r>
              <a:rPr lang="fr-FR" dirty="0"/>
              <a:t>par l'État à travers des impôts</a:t>
            </a:r>
          </a:p>
          <a:p>
            <a:r>
              <a:rPr lang="fr-FR" dirty="0"/>
              <a:t>Néanmoins, des frais sont parfois facturés, ils ne visent pas </a:t>
            </a:r>
            <a:br>
              <a:rPr lang="fr-FR" dirty="0"/>
            </a:br>
            <a:r>
              <a:rPr lang="fr-FR" dirty="0"/>
              <a:t>à financer le programme, mais surtout à limiter l’accès inutile à certains services (par exemple, empêcher une personne </a:t>
            </a:r>
            <a:br>
              <a:rPr lang="fr-FR" dirty="0"/>
            </a:br>
            <a:r>
              <a:rPr lang="fr-FR" dirty="0"/>
              <a:t>en hyperthermie, d’aller aux urgences au lieu d’aller </a:t>
            </a:r>
            <a:br>
              <a:rPr lang="fr-FR" dirty="0"/>
            </a:br>
            <a:r>
              <a:rPr lang="fr-FR" dirty="0"/>
              <a:t>chez son médecin de famille).</a:t>
            </a:r>
          </a:p>
          <a:p>
            <a:endParaRPr lang="pt-PT" dirty="0"/>
          </a:p>
          <a:p>
            <a:endParaRPr lang="fr-FR" dirty="0"/>
          </a:p>
        </p:txBody>
      </p:sp>
    </p:spTree>
    <p:extLst>
      <p:ext uri="{BB962C8B-B14F-4D97-AF65-F5344CB8AC3E}">
        <p14:creationId xmlns:p14="http://schemas.microsoft.com/office/powerpoint/2010/main" val="330542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3E24E-E701-B147-8FBE-A8E88D3EF961}"/>
              </a:ext>
            </a:extLst>
          </p:cNvPr>
          <p:cNvSpPr>
            <a:spLocks noGrp="1"/>
          </p:cNvSpPr>
          <p:nvPr>
            <p:ph type="title"/>
          </p:nvPr>
        </p:nvSpPr>
        <p:spPr/>
        <p:txBody>
          <a:bodyPr/>
          <a:lstStyle/>
          <a:p>
            <a:r>
              <a:rPr lang="pt-PT" dirty="0"/>
              <a:t>SNS</a:t>
            </a:r>
            <a:endParaRPr lang="fr-FR" dirty="0"/>
          </a:p>
        </p:txBody>
      </p:sp>
      <p:sp>
        <p:nvSpPr>
          <p:cNvPr id="3" name="Espace réservé du contenu 2">
            <a:extLst>
              <a:ext uri="{FF2B5EF4-FFF2-40B4-BE49-F238E27FC236}">
                <a16:creationId xmlns:a16="http://schemas.microsoft.com/office/drawing/2014/main" id="{7F034DCF-96ED-9C4D-9F73-30917A188AD5}"/>
              </a:ext>
            </a:extLst>
          </p:cNvPr>
          <p:cNvSpPr>
            <a:spLocks noGrp="1"/>
          </p:cNvSpPr>
          <p:nvPr>
            <p:ph idx="1"/>
          </p:nvPr>
        </p:nvSpPr>
        <p:spPr/>
        <p:txBody>
          <a:bodyPr/>
          <a:lstStyle/>
          <a:p>
            <a:r>
              <a:rPr lang="fr-FR" dirty="0"/>
              <a:t>Les soins de santé dans le SNS sont principalement fournis </a:t>
            </a:r>
            <a:br>
              <a:rPr lang="fr-FR" dirty="0"/>
            </a:br>
            <a:r>
              <a:rPr lang="fr-FR" dirty="0"/>
              <a:t>par des établissements de santé publics, notamment :</a:t>
            </a:r>
          </a:p>
          <a:p>
            <a:pPr lvl="2"/>
            <a:r>
              <a:rPr lang="fr-FR" dirty="0"/>
              <a:t>Les groupements de centres de santé </a:t>
            </a:r>
          </a:p>
          <a:p>
            <a:pPr lvl="2"/>
            <a:r>
              <a:rPr lang="fr-FR" dirty="0"/>
              <a:t>Centres Hospitaliers/Hôpitaux</a:t>
            </a:r>
          </a:p>
          <a:p>
            <a:pPr lvl="2"/>
            <a:r>
              <a:rPr lang="fr-FR" dirty="0"/>
              <a:t>Unités de Santé Local (ULS)</a:t>
            </a:r>
            <a:endParaRPr lang="pt-PT" dirty="0"/>
          </a:p>
          <a:p>
            <a:endParaRPr lang="fr-FR" dirty="0"/>
          </a:p>
        </p:txBody>
      </p:sp>
    </p:spTree>
    <p:extLst>
      <p:ext uri="{BB962C8B-B14F-4D97-AF65-F5344CB8AC3E}">
        <p14:creationId xmlns:p14="http://schemas.microsoft.com/office/powerpoint/2010/main" val="71222586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453</TotalTime>
  <Words>1041</Words>
  <Application>Microsoft Macintosh PowerPoint</Application>
  <PresentationFormat>Affichage à l'écran (16:9)</PresentationFormat>
  <Paragraphs>257</Paragraphs>
  <Slides>50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50</vt:i4>
      </vt:variant>
    </vt:vector>
  </HeadingPairs>
  <TitlesOfParts>
    <vt:vector size="56" baseType="lpstr">
      <vt:lpstr>Arial</vt:lpstr>
      <vt:lpstr>Calibri</vt:lpstr>
      <vt:lpstr>Calibri Light</vt:lpstr>
      <vt:lpstr>Cambria</vt:lpstr>
      <vt:lpstr>Century Gothic</vt:lpstr>
      <vt:lpstr>Thème Office</vt:lpstr>
      <vt:lpstr>Présentation PowerPoint</vt:lpstr>
      <vt:lpstr>Innovation organisationnelle dans le territoire</vt:lpstr>
      <vt:lpstr>Table des matières</vt:lpstr>
      <vt:lpstr>Système de soins au Portugal</vt:lpstr>
      <vt:lpstr>Système de soins au Portugal</vt:lpstr>
      <vt:lpstr>Système de soins au Portugal</vt:lpstr>
      <vt:lpstr>Le SNS se caractérise par son caractère national, universel, général et gratuit</vt:lpstr>
      <vt:lpstr>Le SNS a un caractère national,  universel, général et gratuit</vt:lpstr>
      <vt:lpstr>SNS</vt:lpstr>
      <vt:lpstr>Les groupements  de centres de santé (ACES) </vt:lpstr>
      <vt:lpstr>Centres Hospitaliers/Hôpitaux</vt:lpstr>
      <vt:lpstr>ULS</vt:lpstr>
      <vt:lpstr>Table des matières</vt:lpstr>
      <vt:lpstr>Présentation PowerPoint</vt:lpstr>
      <vt:lpstr>Présentation PowerPoint</vt:lpstr>
      <vt:lpstr>Qui sommes-nous ?</vt:lpstr>
      <vt:lpstr>Présentation PowerPoint</vt:lpstr>
      <vt:lpstr>Qui sommes-nous ? </vt:lpstr>
      <vt:lpstr>Où sommes-nous ?</vt:lpstr>
      <vt:lpstr>Municipalité de Matosinhos</vt:lpstr>
      <vt:lpstr>Que faisons-nous ?</vt:lpstr>
      <vt:lpstr>Notre Demande</vt:lpstr>
      <vt:lpstr>Une journée à l’ULSM…</vt:lpstr>
      <vt:lpstr>Modèle de financement</vt:lpstr>
      <vt:lpstr>Modèle de financement</vt:lpstr>
      <vt:lpstr>Table des matières</vt:lpstr>
      <vt:lpstr>Intégration des soins</vt:lpstr>
      <vt:lpstr>Unités de Soins, non intégrés en ULS </vt:lpstr>
      <vt:lpstr>Unités de Soins, non intégrés en ULS </vt:lpstr>
      <vt:lpstr>Unités de Soins, intégrés en ULS </vt:lpstr>
      <vt:lpstr>Unités de Soins, intégrés en ULS </vt:lpstr>
      <vt:lpstr>Unités de Soins, intégrés en ULS </vt:lpstr>
      <vt:lpstr>Exemple : traitement intégré du diabète</vt:lpstr>
      <vt:lpstr>Circuit de dépistage de la rétinopathie diabétique</vt:lpstr>
      <vt:lpstr>Intégration des soins à l’ULSM</vt:lpstr>
      <vt:lpstr>Unités de soins communautaires (UCC) </vt:lpstr>
      <vt:lpstr>Dermatologie - Lésions cutanées </vt:lpstr>
      <vt:lpstr>“Walking Clinic” - Chirurgie ambulatoire</vt:lpstr>
      <vt:lpstr>“Walking Clinic” - Chirurgie ambulatoire</vt:lpstr>
      <vt:lpstr>Consultation multidisciplinaire du sein</vt:lpstr>
      <vt:lpstr>Consultation multidisciplinaire du sein</vt:lpstr>
      <vt:lpstr>Intégration des soins à USLM</vt:lpstr>
      <vt:lpstr>Intégration des soins à USLM</vt:lpstr>
      <vt:lpstr>Technologies de l'information et de la communication (TIC)</vt:lpstr>
      <vt:lpstr>Intégrations ULSM</vt:lpstr>
      <vt:lpstr>Certification  de l’ULSM</vt:lpstr>
      <vt:lpstr>Table des matières</vt:lpstr>
      <vt:lpstr>Les inconvénients  du dispositif et les freins</vt:lpstr>
      <vt:lpstr>Conclusion</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Berndt</dc:creator>
  <cp:lastModifiedBy>Quentin Buchberger</cp:lastModifiedBy>
  <cp:revision>26</cp:revision>
  <dcterms:created xsi:type="dcterms:W3CDTF">2019-06-12T16:05:48Z</dcterms:created>
  <dcterms:modified xsi:type="dcterms:W3CDTF">2019-07-18T09:06:06Z</dcterms:modified>
</cp:coreProperties>
</file>